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4"/>
  </p:notesMasterIdLst>
  <p:sldIdLst>
    <p:sldId id="982" r:id="rId5"/>
    <p:sldId id="983" r:id="rId6"/>
    <p:sldId id="1179" r:id="rId7"/>
    <p:sldId id="1191" r:id="rId8"/>
    <p:sldId id="940" r:id="rId9"/>
    <p:sldId id="979" r:id="rId10"/>
    <p:sldId id="1188" r:id="rId11"/>
    <p:sldId id="1187" r:id="rId12"/>
    <p:sldId id="1186" r:id="rId13"/>
    <p:sldId id="1183" r:id="rId14"/>
    <p:sldId id="1192" r:id="rId15"/>
    <p:sldId id="1189" r:id="rId16"/>
    <p:sldId id="1198" r:id="rId17"/>
    <p:sldId id="1196" r:id="rId18"/>
    <p:sldId id="1193" r:id="rId19"/>
    <p:sldId id="1190" r:id="rId20"/>
    <p:sldId id="1184" r:id="rId21"/>
    <p:sldId id="1177" r:id="rId22"/>
    <p:sldId id="1194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ory flow part 1" id="{ABC8556B-F0FA-4F8F-AE0D-60FA46794855}">
          <p14:sldIdLst>
            <p14:sldId id="982"/>
            <p14:sldId id="983"/>
            <p14:sldId id="1179"/>
            <p14:sldId id="1191"/>
            <p14:sldId id="940"/>
            <p14:sldId id="979"/>
          </p14:sldIdLst>
        </p14:section>
        <p14:section name="Placeholder slides" id="{037F085A-C319-44EA-8488-62EC852D3F89}">
          <p14:sldIdLst>
            <p14:sldId id="1188"/>
            <p14:sldId id="1187"/>
          </p14:sldIdLst>
        </p14:section>
        <p14:section name="Story flow part 2" id="{1F71DBA9-CC16-4F38-862B-657A04F0606E}">
          <p14:sldIdLst>
            <p14:sldId id="1186"/>
            <p14:sldId id="1183"/>
          </p14:sldIdLst>
        </p14:section>
        <p14:section name="Untitled Section" id="{5140C5A4-7D32-4730-8C00-C32A9D1EEB77}">
          <p14:sldIdLst>
            <p14:sldId id="1192"/>
            <p14:sldId id="1189"/>
            <p14:sldId id="1198"/>
            <p14:sldId id="1196"/>
            <p14:sldId id="1193"/>
            <p14:sldId id="1190"/>
            <p14:sldId id="1184"/>
            <p14:sldId id="1177"/>
            <p14:sldId id="119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33C0C"/>
    <a:srgbClr val="F06135"/>
    <a:srgbClr val="BF9000"/>
    <a:srgbClr val="F06236"/>
    <a:srgbClr val="C55A11"/>
    <a:srgbClr val="F4B183"/>
    <a:srgbClr val="A9D18E"/>
    <a:srgbClr val="ED7D31"/>
    <a:srgbClr val="FFF2CC"/>
    <a:srgbClr val="FFD5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292B9A5-5C1E-AD6C-1725-DC6CCE2D6FE0}" v="6" dt="2024-11-28T10:21:56.48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897" autoAdjust="0"/>
    <p:restoredTop sz="94660"/>
  </p:normalViewPr>
  <p:slideViewPr>
    <p:cSldViewPr snapToGrid="0">
      <p:cViewPr varScale="1">
        <p:scale>
          <a:sx n="88" d="100"/>
          <a:sy n="88" d="100"/>
        </p:scale>
        <p:origin x="547" y="77"/>
      </p:cViewPr>
      <p:guideLst>
        <p:guide orient="horz" pos="2208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ushikesh Vitthalrao Tummod" userId="S::rushikeshv@quantzig.com::e4914e15-ea8f-4a74-a9b6-b410a393a500" providerId="AD" clId="Web-{E292B9A5-5C1E-AD6C-1725-DC6CCE2D6FE0}"/>
    <pc:docChg chg="modSld">
      <pc:chgData name="Rushikesh Vitthalrao Tummod" userId="S::rushikeshv@quantzig.com::e4914e15-ea8f-4a74-a9b6-b410a393a500" providerId="AD" clId="Web-{E292B9A5-5C1E-AD6C-1725-DC6CCE2D6FE0}" dt="2024-11-28T10:21:56.488" v="5" actId="1076"/>
      <pc:docMkLst>
        <pc:docMk/>
      </pc:docMkLst>
      <pc:sldChg chg="modSp">
        <pc:chgData name="Rushikesh Vitthalrao Tummod" userId="S::rushikeshv@quantzig.com::e4914e15-ea8f-4a74-a9b6-b410a393a500" providerId="AD" clId="Web-{E292B9A5-5C1E-AD6C-1725-DC6CCE2D6FE0}" dt="2024-11-28T10:21:56.488" v="5" actId="1076"/>
        <pc:sldMkLst>
          <pc:docMk/>
          <pc:sldMk cId="1173831756" sldId="1190"/>
        </pc:sldMkLst>
        <pc:spChg chg="mod">
          <ac:chgData name="Rushikesh Vitthalrao Tummod" userId="S::rushikeshv@quantzig.com::e4914e15-ea8f-4a74-a9b6-b410a393a500" providerId="AD" clId="Web-{E292B9A5-5C1E-AD6C-1725-DC6CCE2D6FE0}" dt="2024-11-28T10:21:48.753" v="3" actId="1076"/>
          <ac:spMkLst>
            <pc:docMk/>
            <pc:sldMk cId="1173831756" sldId="1190"/>
            <ac:spMk id="11" creationId="{027A5224-3335-4E9E-8394-CFB89A196AE5}"/>
          </ac:spMkLst>
        </pc:spChg>
        <pc:spChg chg="mod">
          <ac:chgData name="Rushikesh Vitthalrao Tummod" userId="S::rushikeshv@quantzig.com::e4914e15-ea8f-4a74-a9b6-b410a393a500" providerId="AD" clId="Web-{E292B9A5-5C1E-AD6C-1725-DC6CCE2D6FE0}" dt="2024-11-28T10:21:56.488" v="5" actId="1076"/>
          <ac:spMkLst>
            <pc:docMk/>
            <pc:sldMk cId="1173831756" sldId="1190"/>
            <ac:spMk id="14" creationId="{6CD449DF-E0D5-45E0-A551-C50DE5F540B4}"/>
          </ac:spMkLst>
        </pc:spChg>
        <pc:picChg chg="mod">
          <ac:chgData name="Rushikesh Vitthalrao Tummod" userId="S::rushikeshv@quantzig.com::e4914e15-ea8f-4a74-a9b6-b410a393a500" providerId="AD" clId="Web-{E292B9A5-5C1E-AD6C-1725-DC6CCE2D6FE0}" dt="2024-11-28T10:21:53.191" v="4" actId="1076"/>
          <ac:picMkLst>
            <pc:docMk/>
            <pc:sldMk cId="1173831756" sldId="1190"/>
            <ac:picMk id="4" creationId="{B07BAD6A-65CF-4A98-89F9-1141B63F4363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0219121281734875"/>
          <c:y val="0.10648148148148148"/>
          <c:w val="0.74567689660065939"/>
          <c:h val="0.62342045785943423"/>
        </c:manualLayout>
      </c:layout>
      <c:areaChart>
        <c:grouping val="stacked"/>
        <c:varyColors val="0"/>
        <c:ser>
          <c:idx val="0"/>
          <c:order val="0"/>
          <c:tx>
            <c:strRef>
              <c:f>Sheet1!#REF!</c:f>
              <c:strCache>
                <c:ptCount val="1"/>
                <c:pt idx="0">
                  <c:v>#REF!</c:v>
                </c:pt>
              </c:strCache>
            </c:strRef>
          </c:tx>
          <c:spPr>
            <a:solidFill>
              <a:schemeClr val="accent1"/>
            </a:solidFill>
            <a:ln w="25400">
              <a:noFill/>
            </a:ln>
            <a:effectLst/>
          </c:spPr>
          <c:cat>
            <c:numRef>
              <c:f>Sheet1!$B$3:$B$26</c:f>
              <c:numCache>
                <c:formatCode>m/d/yyyy</c:formatCode>
                <c:ptCount val="24"/>
                <c:pt idx="0">
                  <c:v>43101</c:v>
                </c:pt>
                <c:pt idx="1">
                  <c:v>43132</c:v>
                </c:pt>
                <c:pt idx="2">
                  <c:v>43163</c:v>
                </c:pt>
                <c:pt idx="3">
                  <c:v>43194</c:v>
                </c:pt>
                <c:pt idx="4">
                  <c:v>43225</c:v>
                </c:pt>
                <c:pt idx="5">
                  <c:v>43256</c:v>
                </c:pt>
                <c:pt idx="6">
                  <c:v>43287</c:v>
                </c:pt>
                <c:pt idx="7">
                  <c:v>43318</c:v>
                </c:pt>
                <c:pt idx="8">
                  <c:v>43349</c:v>
                </c:pt>
                <c:pt idx="9">
                  <c:v>43380</c:v>
                </c:pt>
                <c:pt idx="10">
                  <c:v>43411</c:v>
                </c:pt>
                <c:pt idx="11">
                  <c:v>43442</c:v>
                </c:pt>
                <c:pt idx="12">
                  <c:v>43473</c:v>
                </c:pt>
                <c:pt idx="13">
                  <c:v>43504</c:v>
                </c:pt>
                <c:pt idx="14">
                  <c:v>43535</c:v>
                </c:pt>
                <c:pt idx="15">
                  <c:v>43566</c:v>
                </c:pt>
                <c:pt idx="16">
                  <c:v>43597</c:v>
                </c:pt>
                <c:pt idx="17">
                  <c:v>43628</c:v>
                </c:pt>
                <c:pt idx="18">
                  <c:v>43659</c:v>
                </c:pt>
                <c:pt idx="19">
                  <c:v>43690</c:v>
                </c:pt>
                <c:pt idx="20">
                  <c:v>43721</c:v>
                </c:pt>
                <c:pt idx="21">
                  <c:v>43752</c:v>
                </c:pt>
                <c:pt idx="22">
                  <c:v>43783</c:v>
                </c:pt>
                <c:pt idx="23">
                  <c:v>43814</c:v>
                </c:pt>
              </c:numCache>
            </c:numRef>
          </c:cat>
          <c:val>
            <c:numRef>
              <c:f>Sheet1!#REF!</c:f>
              <c:numCache>
                <c:formatCode>General</c:formatCode>
                <c:ptCount val="1"/>
                <c:pt idx="0">
                  <c:v>1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6980-4992-A16A-7C07E625C3AC}"/>
            </c:ext>
          </c:extLst>
        </c:ser>
        <c:ser>
          <c:idx val="1"/>
          <c:order val="1"/>
          <c:tx>
            <c:strRef>
              <c:f>Sheet1!$C$2</c:f>
              <c:strCache>
                <c:ptCount val="1"/>
                <c:pt idx="0">
                  <c:v>Existing customers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cat>
            <c:numRef>
              <c:f>Sheet1!$B$3:$B$26</c:f>
              <c:numCache>
                <c:formatCode>m/d/yyyy</c:formatCode>
                <c:ptCount val="24"/>
                <c:pt idx="0">
                  <c:v>43101</c:v>
                </c:pt>
                <c:pt idx="1">
                  <c:v>43132</c:v>
                </c:pt>
                <c:pt idx="2">
                  <c:v>43163</c:v>
                </c:pt>
                <c:pt idx="3">
                  <c:v>43194</c:v>
                </c:pt>
                <c:pt idx="4">
                  <c:v>43225</c:v>
                </c:pt>
                <c:pt idx="5">
                  <c:v>43256</c:v>
                </c:pt>
                <c:pt idx="6">
                  <c:v>43287</c:v>
                </c:pt>
                <c:pt idx="7">
                  <c:v>43318</c:v>
                </c:pt>
                <c:pt idx="8">
                  <c:v>43349</c:v>
                </c:pt>
                <c:pt idx="9">
                  <c:v>43380</c:v>
                </c:pt>
                <c:pt idx="10">
                  <c:v>43411</c:v>
                </c:pt>
                <c:pt idx="11">
                  <c:v>43442</c:v>
                </c:pt>
                <c:pt idx="12">
                  <c:v>43473</c:v>
                </c:pt>
                <c:pt idx="13">
                  <c:v>43504</c:v>
                </c:pt>
                <c:pt idx="14">
                  <c:v>43535</c:v>
                </c:pt>
                <c:pt idx="15">
                  <c:v>43566</c:v>
                </c:pt>
                <c:pt idx="16">
                  <c:v>43597</c:v>
                </c:pt>
                <c:pt idx="17">
                  <c:v>43628</c:v>
                </c:pt>
                <c:pt idx="18">
                  <c:v>43659</c:v>
                </c:pt>
                <c:pt idx="19">
                  <c:v>43690</c:v>
                </c:pt>
                <c:pt idx="20">
                  <c:v>43721</c:v>
                </c:pt>
                <c:pt idx="21">
                  <c:v>43752</c:v>
                </c:pt>
                <c:pt idx="22">
                  <c:v>43783</c:v>
                </c:pt>
                <c:pt idx="23">
                  <c:v>43814</c:v>
                </c:pt>
              </c:numCache>
            </c:numRef>
          </c:cat>
          <c:val>
            <c:numRef>
              <c:f>Sheet1!$C$3:$C$26</c:f>
              <c:numCache>
                <c:formatCode>General</c:formatCode>
                <c:ptCount val="24"/>
                <c:pt idx="0">
                  <c:v>95539</c:v>
                </c:pt>
                <c:pt idx="1">
                  <c:v>101872</c:v>
                </c:pt>
                <c:pt idx="2">
                  <c:v>83587</c:v>
                </c:pt>
                <c:pt idx="3">
                  <c:v>74299</c:v>
                </c:pt>
                <c:pt idx="4">
                  <c:v>103838</c:v>
                </c:pt>
                <c:pt idx="5">
                  <c:v>95468</c:v>
                </c:pt>
                <c:pt idx="6">
                  <c:v>92733</c:v>
                </c:pt>
                <c:pt idx="7">
                  <c:v>80778</c:v>
                </c:pt>
                <c:pt idx="8">
                  <c:v>94315</c:v>
                </c:pt>
                <c:pt idx="9">
                  <c:v>79489</c:v>
                </c:pt>
                <c:pt idx="10">
                  <c:v>73196</c:v>
                </c:pt>
                <c:pt idx="11">
                  <c:v>86062</c:v>
                </c:pt>
                <c:pt idx="12">
                  <c:v>78686</c:v>
                </c:pt>
                <c:pt idx="13">
                  <c:v>76832</c:v>
                </c:pt>
                <c:pt idx="14">
                  <c:v>95886</c:v>
                </c:pt>
                <c:pt idx="15">
                  <c:v>105501</c:v>
                </c:pt>
                <c:pt idx="16">
                  <c:v>98498</c:v>
                </c:pt>
                <c:pt idx="17">
                  <c:v>88553</c:v>
                </c:pt>
                <c:pt idx="18">
                  <c:v>78524</c:v>
                </c:pt>
                <c:pt idx="19">
                  <c:v>76206</c:v>
                </c:pt>
                <c:pt idx="20">
                  <c:v>96021</c:v>
                </c:pt>
                <c:pt idx="21">
                  <c:v>85649</c:v>
                </c:pt>
                <c:pt idx="22">
                  <c:v>109944</c:v>
                </c:pt>
                <c:pt idx="23">
                  <c:v>82366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6980-4992-A16A-7C07E625C3A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636639984"/>
        <c:axId val="1636643248"/>
      </c:areaChart>
      <c:dateAx>
        <c:axId val="1636639984"/>
        <c:scaling>
          <c:orientation val="minMax"/>
        </c:scaling>
        <c:delete val="1"/>
        <c:axPos val="b"/>
        <c:numFmt formatCode="m/d/yyyy" sourceLinked="1"/>
        <c:majorTickMark val="out"/>
        <c:minorTickMark val="none"/>
        <c:tickLblPos val="nextTo"/>
        <c:crossAx val="1636643248"/>
        <c:crosses val="autoZero"/>
        <c:auto val="1"/>
        <c:lblOffset val="100"/>
        <c:baseTimeUnit val="months"/>
      </c:dateAx>
      <c:valAx>
        <c:axId val="163664324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36639984"/>
        <c:crosses val="autoZero"/>
        <c:crossBetween val="midCat"/>
        <c:dispUnits>
          <c:builtInUnit val="thousands"/>
          <c:dispUnitsLbl>
            <c:layout/>
            <c:spPr>
              <a:noFill/>
              <a:ln>
                <a:noFill/>
              </a:ln>
              <a:effectLst/>
            </c:spPr>
            <c:txPr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</c:dispUnitsLbl>
        </c:dispUnits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13976131354628826"/>
          <c:y val="0.79922497453793617"/>
          <c:w val="0.72047737290742353"/>
          <c:h val="0.1868857372682034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zero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FC87D6-60FC-42FE-96FF-A7257FA2A3EE}" type="datetimeFigureOut">
              <a:rPr lang="en-US" smtClean="0"/>
              <a:t>29-Nov-2024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EC4BB4-00F4-4CF3-9CFF-A074BD66C01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39755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1292856-F59D-4864-9CFA-F143F1DEC9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9B6BBB36-F7DB-4A13-8CBE-8CD1DEE37E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A18F5936-E037-4101-BB6F-A0280AF4E7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FA901-7F55-4546-9000-A626A9C0582C}" type="datetimeFigureOut">
              <a:rPr lang="en-US" smtClean="0"/>
              <a:t>29-Nov-2024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E18C7805-9774-45FC-BF0D-8950FA292F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6856095-CE1E-413C-952D-8033B6F3AF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2B110-0368-48B2-ACF4-F15E4DA23F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01201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58519F5-ED29-4668-B340-005C93BBC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ACC6BF52-35C4-431D-B2C2-9A3E554935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6C178521-8177-49F3-9E15-E93575169E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FA901-7F55-4546-9000-A626A9C0582C}" type="datetimeFigureOut">
              <a:rPr lang="en-US" smtClean="0"/>
              <a:t>29-Nov-2024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DDE820B8-FBF9-4675-BDBF-478A386D97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BFC6211E-1C09-4E46-84C5-E984BAF480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2B110-0368-48B2-ACF4-F15E4DA23F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66558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90EBC220-36A6-4AF4-B172-CDAD958D4DC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CDBA9D07-4F39-4936-8DF1-F1C194C2CC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50808E09-2DA3-45C5-9118-EABB0019C8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FA901-7F55-4546-9000-A626A9C0582C}" type="datetimeFigureOut">
              <a:rPr lang="en-US" smtClean="0"/>
              <a:t>29-Nov-2024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8F77F72B-9CB9-4D99-86ED-327662368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6111D879-BA41-4B7A-AB52-6D09D0C7C5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2B110-0368-48B2-ACF4-F15E4DA23F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27262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BBDAA541-DA27-4CA2-A50C-BD09FCA55E72}"/>
              </a:ext>
            </a:extLst>
          </p:cNvPr>
          <p:cNvSpPr txBox="1"/>
          <p:nvPr userDrawn="1"/>
        </p:nvSpPr>
        <p:spPr>
          <a:xfrm>
            <a:off x="2541149" y="2837666"/>
            <a:ext cx="468503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Text</a:t>
            </a:r>
            <a:endParaRPr kumimoji="0" lang="en-CA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3CA74A46-355D-4CF7-AD2F-EF5351E72C9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8256" y="3272109"/>
            <a:ext cx="1416106" cy="313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44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5000"/>
    </mc:Choice>
    <mc:Fallback xmlns="">
      <p:transition advTm="5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C33F2D5-18C2-40EE-BAD6-9B38DA9AD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A899862-19B1-4BAB-8F10-A86B5919B6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07287648-536F-406B-A473-7D86692D36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FA901-7F55-4546-9000-A626A9C0582C}" type="datetimeFigureOut">
              <a:rPr lang="en-US" smtClean="0"/>
              <a:t>29-Nov-2024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1818841F-D3B9-4CB7-A497-0181FA4F21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F54E17FE-B393-45DF-9D35-797AE4754D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2B110-0368-48B2-ACF4-F15E4DA23F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72440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4334ED0-1161-45CD-A92B-51313FA77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415BA484-5707-487D-8B86-29CB3897CA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CFF5E40F-259A-4E20-ACD1-20183AC84C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FA901-7F55-4546-9000-A626A9C0582C}" type="datetimeFigureOut">
              <a:rPr lang="en-US" smtClean="0"/>
              <a:t>29-Nov-2024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FFCEC75-A238-4946-ADA2-F411CC90A3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1E69C8B-B8A1-4744-BD68-68472C182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2B110-0368-48B2-ACF4-F15E4DA23F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05730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CF8996D-AAD5-4AB8-8BA8-FA0689533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062C38D-223F-436A-A484-01F1D76D6F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BEACC8FD-3A86-482B-8BB5-5D1B389560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C27D2B62-BB4E-4B63-A06D-E742DABA55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FA901-7F55-4546-9000-A626A9C0582C}" type="datetimeFigureOut">
              <a:rPr lang="en-US" smtClean="0"/>
              <a:t>29-Nov-2024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79CD53F7-7CD3-442A-A9AD-1A8598D0FD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542E189F-B806-49F0-A32B-B581CB0A38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2B110-0368-48B2-ACF4-F15E4DA23F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70508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510C23A-C9E1-42E4-97AC-20220756C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35EF7C3B-3EC7-48F6-BB19-F7136A5E83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DA7826EA-2E2A-4DEF-816E-998E3907E8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733707A1-D9A1-4735-B01B-9C85BDC69F4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CC4B21C1-5CE3-4864-9F03-32EBC213DBC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7110933E-0F03-45D8-BE1C-5FB3F384C2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FA901-7F55-4546-9000-A626A9C0582C}" type="datetimeFigureOut">
              <a:rPr lang="en-US" smtClean="0"/>
              <a:t>29-Nov-2024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AA70CA6A-523D-43F7-A52C-17F7E14CFA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5B4AFBAB-2882-4FA2-8043-1878B82AA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2B110-0368-48B2-ACF4-F15E4DA23F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69819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45E74B8-362C-4BCB-9C4D-A9358773F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43203FAA-4E11-4528-ADC7-C97B682A5C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FA901-7F55-4546-9000-A626A9C0582C}" type="datetimeFigureOut">
              <a:rPr lang="en-US" smtClean="0"/>
              <a:t>29-Nov-2024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B5CC86C1-ADBB-4BE1-96EC-B91769BB41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6B41E87E-35C0-449B-B1A6-14947B542A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2B110-0368-48B2-ACF4-F15E4DA23F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93255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A26AF513-4BD3-4DEA-9926-3EFEC72248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FA901-7F55-4546-9000-A626A9C0582C}" type="datetimeFigureOut">
              <a:rPr lang="en-US" smtClean="0"/>
              <a:t>29-Nov-2024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886C96EC-893B-4C04-A4CD-EA82AAFB83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A4DD9780-0B86-49E3-A621-582CCDB7AD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2B110-0368-48B2-ACF4-F15E4DA23F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57245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6E502EA-E1B1-46C6-B9C9-42296BC4E2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2B20468-20FB-44AC-8876-390134F4E2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5096B0D1-2873-4215-A9FF-BE9B43F695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74372F0C-64A2-4F10-8135-F930AEE0DC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FA901-7F55-4546-9000-A626A9C0582C}" type="datetimeFigureOut">
              <a:rPr lang="en-US" smtClean="0"/>
              <a:t>29-Nov-2024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E0913229-24D0-4F2F-AAAB-C5E08F4F35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E15253C-B40B-41E5-93AA-3AAD96595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2B110-0368-48B2-ACF4-F15E4DA23F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71171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CA64567-2EA0-4737-A2C7-4E103879DF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8A653C9E-6D99-4A14-87BC-96970C90D24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8DC74B80-6982-4D8A-A423-CA7E3925F1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716FA0D7-F566-469C-8B0B-877DD64A8C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FA901-7F55-4546-9000-A626A9C0582C}" type="datetimeFigureOut">
              <a:rPr lang="en-US" smtClean="0"/>
              <a:t>29-Nov-2024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65E865AC-F48D-41C5-9FBB-3EF480D1F1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A85E5EC1-98B2-48AC-AD8F-696326BAB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2B110-0368-48B2-ACF4-F15E4DA23F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38250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30F9F81D-0F58-472B-8DC9-1E6D284360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26E17ED7-2B17-4836-B084-70D6F375A4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40DD5EBC-DB61-45AE-B689-AB1C62C59BF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0FA901-7F55-4546-9000-A626A9C0582C}" type="datetimeFigureOut">
              <a:rPr lang="en-US" smtClean="0"/>
              <a:t>29-Nov-2024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B9FCA410-5FD6-476C-9578-F75A45EC14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3B1B8071-C72D-45A8-AAC3-683A09DC27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02B110-0368-48B2-ACF4-F15E4DA23F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80793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5.png"/><Relationship Id="rId5" Type="http://schemas.openxmlformats.org/officeDocument/2006/relationships/image" Target="../media/image24.jpe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emf"/><Relationship Id="rId3" Type="http://schemas.openxmlformats.org/officeDocument/2006/relationships/image" Target="../media/image9.emf"/><Relationship Id="rId7" Type="http://schemas.openxmlformats.org/officeDocument/2006/relationships/image" Target="../media/image28.emf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7.emf"/><Relationship Id="rId5" Type="http://schemas.openxmlformats.org/officeDocument/2006/relationships/image" Target="../media/image26.emf"/><Relationship Id="rId10" Type="http://schemas.openxmlformats.org/officeDocument/2006/relationships/image" Target="../media/image31.png"/><Relationship Id="rId4" Type="http://schemas.openxmlformats.org/officeDocument/2006/relationships/image" Target="../media/image10.png"/><Relationship Id="rId9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7" Type="http://schemas.openxmlformats.org/officeDocument/2006/relationships/image" Target="../media/image34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9.emf"/><Relationship Id="rId7" Type="http://schemas.openxmlformats.org/officeDocument/2006/relationships/image" Target="../media/image36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5.png"/><Relationship Id="rId5" Type="http://schemas.openxmlformats.org/officeDocument/2006/relationships/chart" Target="../charts/chart1.xml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0.emf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19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slide" Target="slide7.xml"/><Relationship Id="rId2" Type="http://schemas.openxmlformats.org/officeDocument/2006/relationships/image" Target="../media/image9.emf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5" Type="http://schemas.openxmlformats.org/officeDocument/2006/relationships/slide" Target="slide8.xml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19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blur&#10;&#10;Description generated with very high confidence">
            <a:extLst>
              <a:ext uri="{FF2B5EF4-FFF2-40B4-BE49-F238E27FC236}">
                <a16:creationId xmlns:a16="http://schemas.microsoft.com/office/drawing/2014/main" xmlns="" id="{D70D2645-A41A-4902-BA66-06B2B01E09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2231" y="437285"/>
            <a:ext cx="10868025" cy="60388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C3C96B6F-6419-48FA-BB40-33E471BABE2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9982" y="2355849"/>
            <a:ext cx="292101" cy="21463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84366C73-2314-4F63-952F-7AF9C3552814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9982" y="2486158"/>
            <a:ext cx="7004957" cy="186145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5871C9B4-009C-914C-824D-7E333CCA4B7C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8256" y="3272109"/>
            <a:ext cx="1416106" cy="31378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44F35D3E-81CF-4D5E-829A-EA60F5E78FF4}"/>
              </a:ext>
            </a:extLst>
          </p:cNvPr>
          <p:cNvSpPr txBox="1"/>
          <p:nvPr/>
        </p:nvSpPr>
        <p:spPr>
          <a:xfrm>
            <a:off x="2936491" y="2564223"/>
            <a:ext cx="3676318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Sodexo</a:t>
            </a:r>
            <a:endParaRPr kumimoji="0" lang="en-CA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Pilot scope document</a:t>
            </a:r>
            <a:endParaRPr kumimoji="0" lang="en-CA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97753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tangle 83">
            <a:extLst>
              <a:ext uri="{FF2B5EF4-FFF2-40B4-BE49-F238E27FC236}">
                <a16:creationId xmlns:a16="http://schemas.microsoft.com/office/drawing/2014/main" xmlns="" id="{1EE7C69F-3938-47D6-A4B2-91550DE64C11}"/>
              </a:ext>
            </a:extLst>
          </p:cNvPr>
          <p:cNvSpPr/>
          <p:nvPr/>
        </p:nvSpPr>
        <p:spPr>
          <a:xfrm>
            <a:off x="394399" y="924026"/>
            <a:ext cx="11320523" cy="160879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05737D00-85FA-4863-B8BE-E2E2AA4FC3B4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9911" y="237058"/>
            <a:ext cx="188976" cy="55473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0D90BE0F-8A03-46A6-9192-D9E9B67F022C}"/>
              </a:ext>
            </a:extLst>
          </p:cNvPr>
          <p:cNvSpPr txBox="1"/>
          <p:nvPr/>
        </p:nvSpPr>
        <p:spPr>
          <a:xfrm>
            <a:off x="619455" y="237058"/>
            <a:ext cx="10882605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>
              <a:defRPr/>
            </a:pPr>
            <a:r>
              <a:rPr lang="en-IN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Analysing the product, competitor, store and purchase patterns will allow Sodexo to create a </a:t>
            </a:r>
            <a:r>
              <a:rPr lang="en-IN" sz="2000" b="1" dirty="0">
                <a:solidFill>
                  <a:srgbClr val="F06135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directional product-store pricing model</a:t>
            </a:r>
            <a:endParaRPr lang="en-IN" sz="1400" dirty="0">
              <a:solidFill>
                <a:srgbClr val="F06135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xmlns="" id="{96B05D7F-97EF-4970-8A2D-5D1953F63E3B}"/>
              </a:ext>
            </a:extLst>
          </p:cNvPr>
          <p:cNvGrpSpPr/>
          <p:nvPr/>
        </p:nvGrpSpPr>
        <p:grpSpPr>
          <a:xfrm>
            <a:off x="724954" y="6160868"/>
            <a:ext cx="11468100" cy="711200"/>
            <a:chOff x="710886" y="6146800"/>
            <a:chExt cx="11468100" cy="711200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xmlns="" id="{10124D38-0EF3-4815-A354-A2E90E3057B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10886" y="6146800"/>
              <a:ext cx="11468100" cy="711200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xmlns="" id="{A72773F7-F383-45FD-BBC7-7F63FDA45FF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790266" y="6469094"/>
              <a:ext cx="830444" cy="184010"/>
            </a:xfrm>
            <a:prstGeom prst="rect">
              <a:avLst/>
            </a:prstGeom>
          </p:spPr>
        </p:pic>
      </p:grp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xmlns="" id="{2887A8F9-FB27-4F67-88E9-9C9F5213E80D}"/>
              </a:ext>
            </a:extLst>
          </p:cNvPr>
          <p:cNvSpPr/>
          <p:nvPr/>
        </p:nvSpPr>
        <p:spPr>
          <a:xfrm>
            <a:off x="7793906" y="29897"/>
            <a:ext cx="4205302" cy="193791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PRODUCT PRICING</a:t>
            </a: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xmlns="" id="{04998DC4-26D8-401A-9FD0-DAC6C064C8BB}"/>
              </a:ext>
            </a:extLst>
          </p:cNvPr>
          <p:cNvSpPr/>
          <p:nvPr/>
        </p:nvSpPr>
        <p:spPr>
          <a:xfrm>
            <a:off x="4822689" y="2907943"/>
            <a:ext cx="2729345" cy="615553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Should the price of the product be adjusted?</a:t>
            </a:r>
            <a:endParaRPr lang="en-IN" sz="1600" dirty="0"/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xmlns="" id="{760222B4-14C1-4231-951D-350B97086A1D}"/>
              </a:ext>
            </a:extLst>
          </p:cNvPr>
          <p:cNvSpPr/>
          <p:nvPr/>
        </p:nvSpPr>
        <p:spPr>
          <a:xfrm>
            <a:off x="6979799" y="3849124"/>
            <a:ext cx="2861040" cy="744819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Low frequency; high competitive pricing; MRP products</a:t>
            </a:r>
            <a:endParaRPr lang="en-IN" sz="1400" dirty="0"/>
          </a:p>
        </p:txBody>
      </p: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xmlns="" id="{F26355F8-BF97-4276-915D-389BB753A477}"/>
              </a:ext>
            </a:extLst>
          </p:cNvPr>
          <p:cNvSpPr/>
          <p:nvPr/>
        </p:nvSpPr>
        <p:spPr>
          <a:xfrm>
            <a:off x="2542642" y="3849124"/>
            <a:ext cx="3099955" cy="615553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Should the price of the product be increased?</a:t>
            </a:r>
            <a:endParaRPr lang="en-IN" sz="1400" dirty="0"/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xmlns="" id="{6B5E31CB-B45D-4350-A86B-EAB659C9ACF6}"/>
              </a:ext>
            </a:extLst>
          </p:cNvPr>
          <p:cNvSpPr/>
          <p:nvPr/>
        </p:nvSpPr>
        <p:spPr>
          <a:xfrm>
            <a:off x="4350710" y="4857829"/>
            <a:ext cx="2861040" cy="744819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Low/Decreasing demand; high competition pricing; Low willingness to pay</a:t>
            </a:r>
            <a:endParaRPr lang="en-IN" sz="1400" dirty="0">
              <a:solidFill>
                <a:schemeClr val="tx1"/>
              </a:solidFill>
            </a:endParaRPr>
          </a:p>
        </p:txBody>
      </p:sp>
      <p:cxnSp>
        <p:nvCxnSpPr>
          <p:cNvPr id="67" name="Connector: Elbow 66">
            <a:extLst>
              <a:ext uri="{FF2B5EF4-FFF2-40B4-BE49-F238E27FC236}">
                <a16:creationId xmlns:a16="http://schemas.microsoft.com/office/drawing/2014/main" xmlns="" id="{2CD6B668-C0AC-4BF5-A9C3-310D034DBB28}"/>
              </a:ext>
            </a:extLst>
          </p:cNvPr>
          <p:cNvCxnSpPr>
            <a:cxnSpLocks/>
            <a:stCxn id="63" idx="2"/>
            <a:endCxn id="65" idx="0"/>
          </p:cNvCxnSpPr>
          <p:nvPr/>
        </p:nvCxnSpPr>
        <p:spPr>
          <a:xfrm rot="5400000">
            <a:off x="4977177" y="2638939"/>
            <a:ext cx="325628" cy="209474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xmlns="" id="{08695BAB-DC23-46BA-95FD-7231758E275C}"/>
              </a:ext>
            </a:extLst>
          </p:cNvPr>
          <p:cNvCxnSpPr>
            <a:cxnSpLocks/>
            <a:stCxn id="63" idx="2"/>
            <a:endCxn id="64" idx="0"/>
          </p:cNvCxnSpPr>
          <p:nvPr/>
        </p:nvCxnSpPr>
        <p:spPr>
          <a:xfrm rot="16200000" flipH="1">
            <a:off x="7136026" y="2574831"/>
            <a:ext cx="325628" cy="222295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Connector: Elbow 68">
            <a:extLst>
              <a:ext uri="{FF2B5EF4-FFF2-40B4-BE49-F238E27FC236}">
                <a16:creationId xmlns:a16="http://schemas.microsoft.com/office/drawing/2014/main" xmlns="" id="{88CB23BB-9CD9-41E9-9850-B04C1EF35675}"/>
              </a:ext>
            </a:extLst>
          </p:cNvPr>
          <p:cNvCxnSpPr>
            <a:cxnSpLocks/>
            <a:stCxn id="65" idx="2"/>
            <a:endCxn id="66" idx="0"/>
          </p:cNvCxnSpPr>
          <p:nvPr/>
        </p:nvCxnSpPr>
        <p:spPr>
          <a:xfrm rot="16200000" flipH="1">
            <a:off x="4740349" y="3816948"/>
            <a:ext cx="393152" cy="168861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172" name="Picture 4" descr="Image result for fast food burger icon">
            <a:extLst>
              <a:ext uri="{FF2B5EF4-FFF2-40B4-BE49-F238E27FC236}">
                <a16:creationId xmlns:a16="http://schemas.microsoft.com/office/drawing/2014/main" xmlns="" id="{D6AA19D3-3E35-463C-9F8A-14A036B5D4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4" r="644" b="8599"/>
          <a:stretch/>
        </p:blipFill>
        <p:spPr bwMode="auto">
          <a:xfrm>
            <a:off x="969588" y="1230370"/>
            <a:ext cx="770033" cy="770033"/>
          </a:xfrm>
          <a:prstGeom prst="ellipse">
            <a:avLst/>
          </a:prstGeom>
          <a:noFill/>
          <a:ln w="76200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E9EB1EBD-7317-4420-9107-3B7EE094CC77}"/>
              </a:ext>
            </a:extLst>
          </p:cNvPr>
          <p:cNvSpPr txBox="1"/>
          <p:nvPr/>
        </p:nvSpPr>
        <p:spPr>
          <a:xfrm>
            <a:off x="8020543" y="3388453"/>
            <a:ext cx="3978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dirty="0"/>
              <a:t>No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xmlns="" id="{49ABB700-35A8-46FD-A81C-D8978DFDF3A5}"/>
              </a:ext>
            </a:extLst>
          </p:cNvPr>
          <p:cNvSpPr txBox="1"/>
          <p:nvPr/>
        </p:nvSpPr>
        <p:spPr>
          <a:xfrm>
            <a:off x="4132373" y="3388453"/>
            <a:ext cx="4224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dirty="0"/>
              <a:t>Yes</a:t>
            </a:r>
          </a:p>
        </p:txBody>
      </p:sp>
      <p:sp>
        <p:nvSpPr>
          <p:cNvPr id="83" name="Rectangle: Rounded Corners 82">
            <a:extLst>
              <a:ext uri="{FF2B5EF4-FFF2-40B4-BE49-F238E27FC236}">
                <a16:creationId xmlns:a16="http://schemas.microsoft.com/office/drawing/2014/main" xmlns="" id="{C73B51A0-46AD-45C7-A821-78A9A991F78B}"/>
              </a:ext>
            </a:extLst>
          </p:cNvPr>
          <p:cNvSpPr/>
          <p:nvPr/>
        </p:nvSpPr>
        <p:spPr>
          <a:xfrm>
            <a:off x="979627" y="4857829"/>
            <a:ext cx="2861040" cy="744819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High/Increasing demand; Low competition; High willingness to pay</a:t>
            </a:r>
            <a:endParaRPr lang="en-IN" sz="1400" dirty="0">
              <a:solidFill>
                <a:schemeClr val="tx1"/>
              </a:solidFill>
            </a:endParaRPr>
          </a:p>
        </p:txBody>
      </p: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xmlns="" id="{350AC5E2-AFE1-4570-93C0-EC3ABBE65389}"/>
              </a:ext>
            </a:extLst>
          </p:cNvPr>
          <p:cNvCxnSpPr>
            <a:cxnSpLocks/>
            <a:stCxn id="65" idx="2"/>
            <a:endCxn id="83" idx="0"/>
          </p:cNvCxnSpPr>
          <p:nvPr/>
        </p:nvCxnSpPr>
        <p:spPr>
          <a:xfrm rot="5400000">
            <a:off x="3054808" y="3820017"/>
            <a:ext cx="393152" cy="168247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xmlns="" id="{8FE45FFD-FF60-41E2-ADC3-8177CC756F0F}"/>
              </a:ext>
            </a:extLst>
          </p:cNvPr>
          <p:cNvSpPr txBox="1"/>
          <p:nvPr/>
        </p:nvSpPr>
        <p:spPr>
          <a:xfrm>
            <a:off x="2296943" y="4402245"/>
            <a:ext cx="12720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dirty="0"/>
              <a:t>Yes - Increased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xmlns="" id="{9B41152D-A787-44EB-BA80-0C04B3F659E5}"/>
              </a:ext>
            </a:extLst>
          </p:cNvPr>
          <p:cNvSpPr txBox="1"/>
          <p:nvPr/>
        </p:nvSpPr>
        <p:spPr>
          <a:xfrm>
            <a:off x="4661249" y="4402245"/>
            <a:ext cx="13067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dirty="0"/>
              <a:t>No - Decreased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xmlns="" id="{6308BF68-388B-4225-95D6-F52686042D4B}"/>
              </a:ext>
            </a:extLst>
          </p:cNvPr>
          <p:cNvSpPr/>
          <p:nvPr/>
        </p:nvSpPr>
        <p:spPr>
          <a:xfrm>
            <a:off x="7979799" y="5449576"/>
            <a:ext cx="4074726" cy="69690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Deterministic price of the product can be identified through a </a:t>
            </a:r>
            <a:r>
              <a:rPr lang="en-US" sz="1400" b="1" i="1" dirty="0">
                <a:solidFill>
                  <a:schemeClr val="tx1"/>
                </a:solidFill>
              </a:rPr>
              <a:t>Consumer choice model </a:t>
            </a:r>
            <a:r>
              <a:rPr lang="en-US" sz="1400" dirty="0">
                <a:solidFill>
                  <a:schemeClr val="tx1"/>
                </a:solidFill>
              </a:rPr>
              <a:t>or via analysis of the </a:t>
            </a:r>
            <a:r>
              <a:rPr lang="en-US" sz="1400" b="1" i="1" dirty="0">
                <a:solidFill>
                  <a:schemeClr val="tx1"/>
                </a:solidFill>
              </a:rPr>
              <a:t>Price-Volume</a:t>
            </a:r>
            <a:r>
              <a:rPr lang="en-US" sz="1400" dirty="0">
                <a:solidFill>
                  <a:schemeClr val="tx1"/>
                </a:solidFill>
              </a:rPr>
              <a:t> relationship of the product</a:t>
            </a:r>
            <a:endParaRPr lang="en-US" sz="1400" b="1" i="1" dirty="0">
              <a:solidFill>
                <a:schemeClr val="tx1"/>
              </a:solidFill>
            </a:endParaRPr>
          </a:p>
        </p:txBody>
      </p:sp>
      <p:sp>
        <p:nvSpPr>
          <p:cNvPr id="95" name="Arrow: Right 94">
            <a:extLst>
              <a:ext uri="{FF2B5EF4-FFF2-40B4-BE49-F238E27FC236}">
                <a16:creationId xmlns:a16="http://schemas.microsoft.com/office/drawing/2014/main" xmlns="" id="{77C6595F-057D-4AB2-ABF5-1BC1E323D2BA}"/>
              </a:ext>
            </a:extLst>
          </p:cNvPr>
          <p:cNvSpPr/>
          <p:nvPr/>
        </p:nvSpPr>
        <p:spPr>
          <a:xfrm rot="5400000">
            <a:off x="5841824" y="16168"/>
            <a:ext cx="508352" cy="5192194"/>
          </a:xfrm>
          <a:prstGeom prst="rightArrow">
            <a:avLst>
              <a:gd name="adj1" fmla="val 75523"/>
              <a:gd name="adj2" fmla="val 36702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Creating a decision tree based on the features mentioned above</a:t>
            </a:r>
            <a:endParaRPr lang="en-IN" sz="1200" b="1" dirty="0">
              <a:solidFill>
                <a:schemeClr val="tx1"/>
              </a:solidFill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xmlns="" id="{E5F10290-FDD8-44DA-BE88-8F229E4AF0FE}"/>
              </a:ext>
            </a:extLst>
          </p:cNvPr>
          <p:cNvSpPr/>
          <p:nvPr/>
        </p:nvSpPr>
        <p:spPr>
          <a:xfrm rot="16200000">
            <a:off x="-1021907" y="4019011"/>
            <a:ext cx="3021434" cy="40649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Rule based classification model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xmlns="" id="{704FCB10-60B9-4458-B6BE-FD356C2E138E}"/>
              </a:ext>
            </a:extLst>
          </p:cNvPr>
          <p:cNvSpPr/>
          <p:nvPr/>
        </p:nvSpPr>
        <p:spPr>
          <a:xfrm>
            <a:off x="873865" y="4754017"/>
            <a:ext cx="6494344" cy="971963"/>
          </a:xfrm>
          <a:prstGeom prst="rect">
            <a:avLst/>
          </a:prstGeom>
          <a:noFill/>
          <a:ln w="34925">
            <a:solidFill>
              <a:schemeClr val="accent4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98" name="Connector: Elbow 97">
            <a:extLst>
              <a:ext uri="{FF2B5EF4-FFF2-40B4-BE49-F238E27FC236}">
                <a16:creationId xmlns:a16="http://schemas.microsoft.com/office/drawing/2014/main" xmlns="" id="{47399359-F7D2-4E2A-9A37-262CAB62B026}"/>
              </a:ext>
            </a:extLst>
          </p:cNvPr>
          <p:cNvCxnSpPr>
            <a:cxnSpLocks/>
            <a:stCxn id="97" idx="3"/>
            <a:endCxn id="94" idx="1"/>
          </p:cNvCxnSpPr>
          <p:nvPr/>
        </p:nvCxnSpPr>
        <p:spPr>
          <a:xfrm>
            <a:off x="7368209" y="5239999"/>
            <a:ext cx="611590" cy="558030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Box 2">
            <a:extLst>
              <a:ext uri="{FF2B5EF4-FFF2-40B4-BE49-F238E27FC236}">
                <a16:creationId xmlns:a16="http://schemas.microsoft.com/office/drawing/2014/main" xmlns="" id="{327734BF-3CEA-4EAA-8279-31BA3988945A}"/>
              </a:ext>
            </a:extLst>
          </p:cNvPr>
          <p:cNvSpPr txBox="1"/>
          <p:nvPr/>
        </p:nvSpPr>
        <p:spPr>
          <a:xfrm>
            <a:off x="482153" y="2090013"/>
            <a:ext cx="3033808" cy="307777"/>
          </a:xfrm>
          <a:prstGeom prst="rect">
            <a:avLst/>
          </a:prstGeom>
          <a:solidFill>
            <a:srgbClr val="F79646">
              <a:lumMod val="60000"/>
              <a:lumOff val="40000"/>
            </a:srgbClr>
          </a:solidFill>
          <a:ln w="2857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For every product-store combination…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7183" name="Picture 7182">
            <a:extLst>
              <a:ext uri="{FF2B5EF4-FFF2-40B4-BE49-F238E27FC236}">
                <a16:creationId xmlns:a16="http://schemas.microsoft.com/office/drawing/2014/main" xmlns="" id="{178256A7-399A-48BB-A853-E16EEB35FC5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487" r="1487"/>
          <a:stretch/>
        </p:blipFill>
        <p:spPr>
          <a:xfrm>
            <a:off x="2100343" y="1230370"/>
            <a:ext cx="768096" cy="768096"/>
          </a:xfrm>
          <a:prstGeom prst="ellipse">
            <a:avLst/>
          </a:prstGeom>
          <a:ln w="76200">
            <a:solidFill>
              <a:schemeClr val="accent2">
                <a:lumMod val="75000"/>
              </a:schemeClr>
            </a:solidFill>
          </a:ln>
        </p:spPr>
      </p:pic>
      <p:sp>
        <p:nvSpPr>
          <p:cNvPr id="115" name="Rectangle: Rounded Corners 114">
            <a:extLst>
              <a:ext uri="{FF2B5EF4-FFF2-40B4-BE49-F238E27FC236}">
                <a16:creationId xmlns:a16="http://schemas.microsoft.com/office/drawing/2014/main" xmlns="" id="{FA4161B9-A602-4B29-B98F-04BE29C2F88A}"/>
              </a:ext>
            </a:extLst>
          </p:cNvPr>
          <p:cNvSpPr/>
          <p:nvPr/>
        </p:nvSpPr>
        <p:spPr>
          <a:xfrm>
            <a:off x="4440805" y="1108722"/>
            <a:ext cx="1182440" cy="58683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i="1" dirty="0">
                <a:solidFill>
                  <a:schemeClr val="tx1"/>
                </a:solidFill>
              </a:rPr>
              <a:t>Product details</a:t>
            </a:r>
          </a:p>
        </p:txBody>
      </p:sp>
      <p:sp>
        <p:nvSpPr>
          <p:cNvPr id="116" name="Rectangle: Rounded Corners 115">
            <a:extLst>
              <a:ext uri="{FF2B5EF4-FFF2-40B4-BE49-F238E27FC236}">
                <a16:creationId xmlns:a16="http://schemas.microsoft.com/office/drawing/2014/main" xmlns="" id="{3250217E-8CBF-44B7-A4EE-1118B9AC7B5B}"/>
              </a:ext>
            </a:extLst>
          </p:cNvPr>
          <p:cNvSpPr/>
          <p:nvPr/>
        </p:nvSpPr>
        <p:spPr>
          <a:xfrm>
            <a:off x="5168329" y="1719908"/>
            <a:ext cx="1272208" cy="586839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i="1" dirty="0">
                <a:solidFill>
                  <a:schemeClr val="tx1"/>
                </a:solidFill>
              </a:rPr>
              <a:t>Store details</a:t>
            </a:r>
          </a:p>
        </p:txBody>
      </p:sp>
      <p:sp>
        <p:nvSpPr>
          <p:cNvPr id="117" name="Rectangle: Rounded Corners 116">
            <a:extLst>
              <a:ext uri="{FF2B5EF4-FFF2-40B4-BE49-F238E27FC236}">
                <a16:creationId xmlns:a16="http://schemas.microsoft.com/office/drawing/2014/main" xmlns="" id="{23DDE1F0-9C86-4B0B-A6EF-B315C4AFE70F}"/>
              </a:ext>
            </a:extLst>
          </p:cNvPr>
          <p:cNvSpPr/>
          <p:nvPr/>
        </p:nvSpPr>
        <p:spPr>
          <a:xfrm>
            <a:off x="5985621" y="1108722"/>
            <a:ext cx="1182440" cy="586839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i="1" dirty="0">
                <a:solidFill>
                  <a:schemeClr val="tx1"/>
                </a:solidFill>
              </a:rPr>
              <a:t>Competitor details</a:t>
            </a:r>
          </a:p>
        </p:txBody>
      </p:sp>
      <p:sp>
        <p:nvSpPr>
          <p:cNvPr id="118" name="Rectangle: Rounded Corners 117">
            <a:extLst>
              <a:ext uri="{FF2B5EF4-FFF2-40B4-BE49-F238E27FC236}">
                <a16:creationId xmlns:a16="http://schemas.microsoft.com/office/drawing/2014/main" xmlns="" id="{9E932AC9-6BA6-4EF0-8AF5-318857A6EFF7}"/>
              </a:ext>
            </a:extLst>
          </p:cNvPr>
          <p:cNvSpPr/>
          <p:nvPr/>
        </p:nvSpPr>
        <p:spPr>
          <a:xfrm>
            <a:off x="6713146" y="1721062"/>
            <a:ext cx="1182440" cy="586839"/>
          </a:xfrm>
          <a:prstGeom prst="roundRect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i="1" dirty="0">
                <a:solidFill>
                  <a:schemeClr val="tx1"/>
                </a:solidFill>
              </a:rPr>
              <a:t>Purchase patterns</a:t>
            </a:r>
          </a:p>
        </p:txBody>
      </p:sp>
      <p:sp>
        <p:nvSpPr>
          <p:cNvPr id="119" name="TextBox 2">
            <a:extLst>
              <a:ext uri="{FF2B5EF4-FFF2-40B4-BE49-F238E27FC236}">
                <a16:creationId xmlns:a16="http://schemas.microsoft.com/office/drawing/2014/main" xmlns="" id="{30BA788E-39E5-486F-BCF6-9FA4D5234ECB}"/>
              </a:ext>
            </a:extLst>
          </p:cNvPr>
          <p:cNvSpPr txBox="1"/>
          <p:nvPr/>
        </p:nvSpPr>
        <p:spPr>
          <a:xfrm>
            <a:off x="7927459" y="1157598"/>
            <a:ext cx="3033808" cy="307777"/>
          </a:xfrm>
          <a:prstGeom prst="rect">
            <a:avLst/>
          </a:prstGeom>
          <a:solidFill>
            <a:srgbClr val="F79646">
              <a:lumMod val="60000"/>
              <a:lumOff val="40000"/>
            </a:srgbClr>
          </a:solidFill>
          <a:ln w="2857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>
                <a:solidFill>
                  <a:prstClr val="black"/>
                </a:solidFill>
                <a:latin typeface="Calibri"/>
              </a:rPr>
              <a:t>..attributes/features can be created..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0" name="TextBox 2">
            <a:extLst>
              <a:ext uri="{FF2B5EF4-FFF2-40B4-BE49-F238E27FC236}">
                <a16:creationId xmlns:a16="http://schemas.microsoft.com/office/drawing/2014/main" xmlns="" id="{B0B6FD8B-C658-46F8-9722-6F78C632A15B}"/>
              </a:ext>
            </a:extLst>
          </p:cNvPr>
          <p:cNvSpPr txBox="1"/>
          <p:nvPr/>
        </p:nvSpPr>
        <p:spPr>
          <a:xfrm>
            <a:off x="8500258" y="2927620"/>
            <a:ext cx="3033808" cy="523220"/>
          </a:xfrm>
          <a:prstGeom prst="rect">
            <a:avLst/>
          </a:prstGeom>
          <a:solidFill>
            <a:srgbClr val="F79646">
              <a:lumMod val="60000"/>
              <a:lumOff val="40000"/>
            </a:srgbClr>
          </a:solidFill>
          <a:ln w="2857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>
                <a:solidFill>
                  <a:prstClr val="black"/>
                </a:solidFill>
                <a:latin typeface="Calibri"/>
              </a:rPr>
              <a:t>..in order to identify which products need price adjustments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08994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 69">
            <a:extLst>
              <a:ext uri="{FF2B5EF4-FFF2-40B4-BE49-F238E27FC236}">
                <a16:creationId xmlns:a16="http://schemas.microsoft.com/office/drawing/2014/main" xmlns="" id="{D870AE4D-6C39-461E-8482-06F9507D48B4}"/>
              </a:ext>
            </a:extLst>
          </p:cNvPr>
          <p:cNvSpPr/>
          <p:nvPr/>
        </p:nvSpPr>
        <p:spPr>
          <a:xfrm>
            <a:off x="9629883" y="3278867"/>
            <a:ext cx="2128533" cy="2771977"/>
          </a:xfrm>
          <a:prstGeom prst="rect">
            <a:avLst/>
          </a:prstGeom>
          <a:solidFill>
            <a:srgbClr val="833C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05737D00-85FA-4863-B8BE-E2E2AA4FC3B4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9911" y="237058"/>
            <a:ext cx="188976" cy="55473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0D90BE0F-8A03-46A6-9192-D9E9B67F022C}"/>
              </a:ext>
            </a:extLst>
          </p:cNvPr>
          <p:cNvSpPr txBox="1"/>
          <p:nvPr/>
        </p:nvSpPr>
        <p:spPr>
          <a:xfrm>
            <a:off x="619455" y="237058"/>
            <a:ext cx="10882605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>
              <a:defRPr/>
            </a:pPr>
            <a:r>
              <a:rPr lang="en-IN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Creating cuisine and Store buckets will enable Sodexo to identify pockets in their business where product price can be strategically increased</a:t>
            </a:r>
            <a:endParaRPr lang="en-IN" sz="1400" dirty="0">
              <a:solidFill>
                <a:srgbClr val="F06135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xmlns="" id="{96B05D7F-97EF-4970-8A2D-5D1953F63E3B}"/>
              </a:ext>
            </a:extLst>
          </p:cNvPr>
          <p:cNvGrpSpPr/>
          <p:nvPr/>
        </p:nvGrpSpPr>
        <p:grpSpPr>
          <a:xfrm>
            <a:off x="724954" y="6160868"/>
            <a:ext cx="11468100" cy="711200"/>
            <a:chOff x="710886" y="6146800"/>
            <a:chExt cx="11468100" cy="711200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xmlns="" id="{10124D38-0EF3-4815-A354-A2E90E3057B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10886" y="6146800"/>
              <a:ext cx="11468100" cy="711200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xmlns="" id="{A72773F7-F383-45FD-BBC7-7F63FDA45FF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790266" y="6469094"/>
              <a:ext cx="830444" cy="184010"/>
            </a:xfrm>
            <a:prstGeom prst="rect">
              <a:avLst/>
            </a:prstGeom>
          </p:spPr>
        </p:pic>
      </p:grp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xmlns="" id="{2887A8F9-FB27-4F67-88E9-9C9F5213E80D}"/>
              </a:ext>
            </a:extLst>
          </p:cNvPr>
          <p:cNvSpPr/>
          <p:nvPr/>
        </p:nvSpPr>
        <p:spPr>
          <a:xfrm>
            <a:off x="7793906" y="29897"/>
            <a:ext cx="4205302" cy="193791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PRODUCT PRICING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xmlns="" id="{CFF230C7-469A-4A5E-A832-DADD99C6BC61}"/>
              </a:ext>
            </a:extLst>
          </p:cNvPr>
          <p:cNvSpPr/>
          <p:nvPr/>
        </p:nvSpPr>
        <p:spPr>
          <a:xfrm>
            <a:off x="299911" y="1516932"/>
            <a:ext cx="4147911" cy="415009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xmlns="" id="{340D5B0A-7818-488B-B84A-68BD7D7F71A7}"/>
              </a:ext>
            </a:extLst>
          </p:cNvPr>
          <p:cNvSpPr/>
          <p:nvPr/>
        </p:nvSpPr>
        <p:spPr>
          <a:xfrm>
            <a:off x="848139" y="1797937"/>
            <a:ext cx="3445565" cy="25016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04367912-241E-4537-BF8C-EEA799F2DD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9771" y="1966025"/>
            <a:ext cx="3162300" cy="10001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679B7083-6C77-4E67-9A23-73171A2A26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9771" y="3199876"/>
            <a:ext cx="3162300" cy="1000125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xmlns="" id="{FBB07D67-876B-4639-8A0C-BCBACCFFBCE9}"/>
              </a:ext>
            </a:extLst>
          </p:cNvPr>
          <p:cNvSpPr/>
          <p:nvPr/>
        </p:nvSpPr>
        <p:spPr>
          <a:xfrm>
            <a:off x="848139" y="4453423"/>
            <a:ext cx="3445565" cy="10329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8B63089F-A43C-4D4C-B99B-5568F3D402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0354" y="4657969"/>
            <a:ext cx="3291886" cy="683100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DE716A57-D632-48DA-A9F8-50DECBBB2CF8}"/>
              </a:ext>
            </a:extLst>
          </p:cNvPr>
          <p:cNvSpPr txBox="1"/>
          <p:nvPr/>
        </p:nvSpPr>
        <p:spPr>
          <a:xfrm>
            <a:off x="1163811" y="1310936"/>
            <a:ext cx="2514600" cy="33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 needed</a:t>
            </a:r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xmlns="" id="{B40EAFE9-260B-4501-AAD9-C9199A5BA2FE}"/>
              </a:ext>
            </a:extLst>
          </p:cNvPr>
          <p:cNvSpPr/>
          <p:nvPr/>
        </p:nvSpPr>
        <p:spPr>
          <a:xfrm>
            <a:off x="619455" y="1797937"/>
            <a:ext cx="228684" cy="2501661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569ECBB5-CFF4-47D6-A462-B33BA787861E}"/>
              </a:ext>
            </a:extLst>
          </p:cNvPr>
          <p:cNvSpPr/>
          <p:nvPr/>
        </p:nvSpPr>
        <p:spPr>
          <a:xfrm rot="16200000">
            <a:off x="-97032" y="2921809"/>
            <a:ext cx="1146468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US" sz="1050" b="1" i="1" dirty="0">
                <a:solidFill>
                  <a:prstClr val="black"/>
                </a:solidFill>
              </a:rPr>
              <a:t>Dimension tables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xmlns="" id="{178D5E3B-E9B0-4DE3-B110-B44704A30DFD}"/>
              </a:ext>
            </a:extLst>
          </p:cNvPr>
          <p:cNvSpPr/>
          <p:nvPr/>
        </p:nvSpPr>
        <p:spPr>
          <a:xfrm rot="16200000">
            <a:off x="80902" y="4846567"/>
            <a:ext cx="790601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US" sz="1050" b="1" i="1" dirty="0">
                <a:solidFill>
                  <a:prstClr val="black"/>
                </a:solidFill>
              </a:rPr>
              <a:t>Fact tables</a:t>
            </a:r>
          </a:p>
        </p:txBody>
      </p:sp>
      <p:sp>
        <p:nvSpPr>
          <p:cNvPr id="49" name="Left Brace 48">
            <a:extLst>
              <a:ext uri="{FF2B5EF4-FFF2-40B4-BE49-F238E27FC236}">
                <a16:creationId xmlns:a16="http://schemas.microsoft.com/office/drawing/2014/main" xmlns="" id="{C657D480-E143-4DCD-985A-60D191FCF6AA}"/>
              </a:ext>
            </a:extLst>
          </p:cNvPr>
          <p:cNvSpPr/>
          <p:nvPr/>
        </p:nvSpPr>
        <p:spPr>
          <a:xfrm>
            <a:off x="619455" y="4453423"/>
            <a:ext cx="199435" cy="103298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3DEECB1C-CFC7-489F-A964-EAE02D3B958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16748" y="2152082"/>
            <a:ext cx="3884010" cy="2858262"/>
          </a:xfrm>
          <a:prstGeom prst="rect">
            <a:avLst/>
          </a:prstGeom>
        </p:spPr>
      </p:pic>
      <p:sp>
        <p:nvSpPr>
          <p:cNvPr id="54" name="Rectangle 53">
            <a:extLst>
              <a:ext uri="{FF2B5EF4-FFF2-40B4-BE49-F238E27FC236}">
                <a16:creationId xmlns:a16="http://schemas.microsoft.com/office/drawing/2014/main" xmlns="" id="{944A1B4F-41A5-431D-8513-2DFF144CEA55}"/>
              </a:ext>
            </a:extLst>
          </p:cNvPr>
          <p:cNvSpPr/>
          <p:nvPr/>
        </p:nvSpPr>
        <p:spPr>
          <a:xfrm>
            <a:off x="5468896" y="1790671"/>
            <a:ext cx="3579715" cy="3077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400" b="1" dirty="0"/>
              <a:t>Heuristic clustering of products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xmlns="" id="{7A61B968-0C7A-423A-9906-EEE675525671}"/>
              </a:ext>
            </a:extLst>
          </p:cNvPr>
          <p:cNvSpPr/>
          <p:nvPr/>
        </p:nvSpPr>
        <p:spPr>
          <a:xfrm rot="16200000">
            <a:off x="3696908" y="3427325"/>
            <a:ext cx="2689493" cy="3077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400" b="1" dirty="0"/>
              <a:t>Heuristic clustering of restaurants</a:t>
            </a: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xmlns="" id="{2FD382FD-2885-432E-BA74-593A11996F73}"/>
              </a:ext>
            </a:extLst>
          </p:cNvPr>
          <p:cNvCxnSpPr>
            <a:stCxn id="10" idx="3"/>
            <a:endCxn id="55" idx="0"/>
          </p:cNvCxnSpPr>
          <p:nvPr/>
        </p:nvCxnSpPr>
        <p:spPr>
          <a:xfrm flipV="1">
            <a:off x="4202240" y="3581213"/>
            <a:ext cx="685526" cy="1418306"/>
          </a:xfrm>
          <a:prstGeom prst="bentConnector5">
            <a:avLst>
              <a:gd name="adj1" fmla="val 66282"/>
              <a:gd name="adj2" fmla="val 56616"/>
              <a:gd name="adj3" fmla="val 66653"/>
            </a:avLst>
          </a:prstGeom>
          <a:ln w="5715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xmlns="" id="{1D79BCAB-A270-41C0-93FB-1BBDD4C43B38}"/>
              </a:ext>
            </a:extLst>
          </p:cNvPr>
          <p:cNvCxnSpPr>
            <a:cxnSpLocks/>
            <a:stCxn id="10" idx="3"/>
            <a:endCxn id="54" idx="0"/>
          </p:cNvCxnSpPr>
          <p:nvPr/>
        </p:nvCxnSpPr>
        <p:spPr>
          <a:xfrm flipV="1">
            <a:off x="4202240" y="1790671"/>
            <a:ext cx="3056514" cy="3208848"/>
          </a:xfrm>
          <a:prstGeom prst="bentConnector4">
            <a:avLst>
              <a:gd name="adj1" fmla="val 14812"/>
              <a:gd name="adj2" fmla="val 107124"/>
            </a:avLst>
          </a:prstGeom>
          <a:ln w="5715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xmlns="" id="{C07F8253-F205-4296-B36D-8D8792876C2F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599" b="47186"/>
          <a:stretch/>
        </p:blipFill>
        <p:spPr>
          <a:xfrm>
            <a:off x="9784873" y="3388656"/>
            <a:ext cx="1788835" cy="826450"/>
          </a:xfrm>
          <a:prstGeom prst="rect">
            <a:avLst/>
          </a:prstGeom>
          <a:ln w="28575">
            <a:solidFill>
              <a:schemeClr val="bg1">
                <a:lumMod val="50000"/>
              </a:schemeClr>
            </a:solidFill>
          </a:ln>
        </p:spPr>
      </p:pic>
      <p:pic>
        <p:nvPicPr>
          <p:cNvPr id="7171" name="Picture 7170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xmlns="" id="{F0C7BEA0-D995-4F8F-B8DD-89C5222B2180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006" b="17366"/>
          <a:stretch/>
        </p:blipFill>
        <p:spPr>
          <a:xfrm>
            <a:off x="9781484" y="4361864"/>
            <a:ext cx="1792224" cy="917927"/>
          </a:xfrm>
          <a:prstGeom prst="rect">
            <a:avLst/>
          </a:prstGeom>
          <a:ln w="28575">
            <a:solidFill>
              <a:schemeClr val="bg1">
                <a:lumMod val="50000"/>
              </a:schemeClr>
            </a:solidFill>
          </a:ln>
        </p:spPr>
      </p:pic>
      <p:sp>
        <p:nvSpPr>
          <p:cNvPr id="73" name="Flowchart: Manual Input 5">
            <a:extLst>
              <a:ext uri="{FF2B5EF4-FFF2-40B4-BE49-F238E27FC236}">
                <a16:creationId xmlns:a16="http://schemas.microsoft.com/office/drawing/2014/main" xmlns="" id="{8C247D29-8165-416F-8A1E-0BAFCDAF3C98}"/>
              </a:ext>
            </a:extLst>
          </p:cNvPr>
          <p:cNvSpPr/>
          <p:nvPr/>
        </p:nvSpPr>
        <p:spPr>
          <a:xfrm>
            <a:off x="8284623" y="3278867"/>
            <a:ext cx="1341156" cy="2120443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649"/>
              <a:gd name="connsiteY0" fmla="*/ 6313 h 10000"/>
              <a:gd name="connsiteX1" fmla="*/ 10649 w 10649"/>
              <a:gd name="connsiteY1" fmla="*/ 0 h 10000"/>
              <a:gd name="connsiteX2" fmla="*/ 10649 w 10649"/>
              <a:gd name="connsiteY2" fmla="*/ 10000 h 10000"/>
              <a:gd name="connsiteX3" fmla="*/ 649 w 10649"/>
              <a:gd name="connsiteY3" fmla="*/ 10000 h 10000"/>
              <a:gd name="connsiteX4" fmla="*/ 0 w 10649"/>
              <a:gd name="connsiteY4" fmla="*/ 6313 h 10000"/>
              <a:gd name="connsiteX0" fmla="*/ 0 w 10446"/>
              <a:gd name="connsiteY0" fmla="*/ 7325 h 10000"/>
              <a:gd name="connsiteX1" fmla="*/ 10446 w 10446"/>
              <a:gd name="connsiteY1" fmla="*/ 0 h 10000"/>
              <a:gd name="connsiteX2" fmla="*/ 10446 w 10446"/>
              <a:gd name="connsiteY2" fmla="*/ 10000 h 10000"/>
              <a:gd name="connsiteX3" fmla="*/ 446 w 10446"/>
              <a:gd name="connsiteY3" fmla="*/ 10000 h 10000"/>
              <a:gd name="connsiteX4" fmla="*/ 0 w 10446"/>
              <a:gd name="connsiteY4" fmla="*/ 7325 h 10000"/>
              <a:gd name="connsiteX0" fmla="*/ 0 w 12073"/>
              <a:gd name="connsiteY0" fmla="*/ 7325 h 17184"/>
              <a:gd name="connsiteX1" fmla="*/ 10446 w 12073"/>
              <a:gd name="connsiteY1" fmla="*/ 0 h 17184"/>
              <a:gd name="connsiteX2" fmla="*/ 12073 w 12073"/>
              <a:gd name="connsiteY2" fmla="*/ 17184 h 17184"/>
              <a:gd name="connsiteX3" fmla="*/ 446 w 12073"/>
              <a:gd name="connsiteY3" fmla="*/ 10000 h 17184"/>
              <a:gd name="connsiteX4" fmla="*/ 0 w 12073"/>
              <a:gd name="connsiteY4" fmla="*/ 7325 h 17184"/>
              <a:gd name="connsiteX0" fmla="*/ 0 w 12073"/>
              <a:gd name="connsiteY0" fmla="*/ 9146 h 19005"/>
              <a:gd name="connsiteX1" fmla="*/ 12073 w 12073"/>
              <a:gd name="connsiteY1" fmla="*/ 0 h 19005"/>
              <a:gd name="connsiteX2" fmla="*/ 12073 w 12073"/>
              <a:gd name="connsiteY2" fmla="*/ 19005 h 19005"/>
              <a:gd name="connsiteX3" fmla="*/ 446 w 12073"/>
              <a:gd name="connsiteY3" fmla="*/ 11821 h 19005"/>
              <a:gd name="connsiteX4" fmla="*/ 0 w 12073"/>
              <a:gd name="connsiteY4" fmla="*/ 9146 h 19005"/>
              <a:gd name="connsiteX0" fmla="*/ 9 w 12082"/>
              <a:gd name="connsiteY0" fmla="*/ 9146 h 19005"/>
              <a:gd name="connsiteX1" fmla="*/ 12082 w 12082"/>
              <a:gd name="connsiteY1" fmla="*/ 0 h 19005"/>
              <a:gd name="connsiteX2" fmla="*/ 12082 w 12082"/>
              <a:gd name="connsiteY2" fmla="*/ 19005 h 19005"/>
              <a:gd name="connsiteX3" fmla="*/ 48 w 12082"/>
              <a:gd name="connsiteY3" fmla="*/ 10910 h 19005"/>
              <a:gd name="connsiteX4" fmla="*/ 9 w 12082"/>
              <a:gd name="connsiteY4" fmla="*/ 9146 h 19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82" h="19005">
                <a:moveTo>
                  <a:pt x="9" y="9146"/>
                </a:moveTo>
                <a:lnTo>
                  <a:pt x="12082" y="0"/>
                </a:lnTo>
                <a:lnTo>
                  <a:pt x="12082" y="19005"/>
                </a:lnTo>
                <a:lnTo>
                  <a:pt x="48" y="10910"/>
                </a:lnTo>
                <a:cubicBezTo>
                  <a:pt x="-101" y="10018"/>
                  <a:pt x="158" y="10038"/>
                  <a:pt x="9" y="9146"/>
                </a:cubicBezTo>
                <a:close/>
              </a:path>
            </a:pathLst>
          </a:custGeom>
          <a:solidFill>
            <a:srgbClr val="833C0C">
              <a:alpha val="3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: Rounded Corners 73">
            <a:extLst>
              <a:ext uri="{FF2B5EF4-FFF2-40B4-BE49-F238E27FC236}">
                <a16:creationId xmlns:a16="http://schemas.microsoft.com/office/drawing/2014/main" xmlns="" id="{FC686A38-430E-4292-B4FE-5B71A88F7DEF}"/>
              </a:ext>
            </a:extLst>
          </p:cNvPr>
          <p:cNvSpPr/>
          <p:nvPr/>
        </p:nvSpPr>
        <p:spPr>
          <a:xfrm>
            <a:off x="9876154" y="5505446"/>
            <a:ext cx="1614982" cy="42043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Products with high variation in their prices</a:t>
            </a:r>
            <a:endParaRPr lang="en-IN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0646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05737D00-85FA-4863-B8BE-E2E2AA4FC3B4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9911" y="237058"/>
            <a:ext cx="188976" cy="55473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0D90BE0F-8A03-46A6-9192-D9E9B67F022C}"/>
              </a:ext>
            </a:extLst>
          </p:cNvPr>
          <p:cNvSpPr txBox="1"/>
          <p:nvPr/>
        </p:nvSpPr>
        <p:spPr>
          <a:xfrm>
            <a:off x="619455" y="333095"/>
            <a:ext cx="10882605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>
              <a:defRPr/>
            </a:pPr>
            <a:r>
              <a:rPr lang="en-IN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</a:t>
            </a:r>
            <a:r>
              <a:rPr lang="en-IN" sz="2000" b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upplier Engagement Strategy</a:t>
            </a:r>
            <a:endParaRPr lang="en-IN" sz="1400" dirty="0">
              <a:solidFill>
                <a:schemeClr val="accent2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xmlns="" id="{96B05D7F-97EF-4970-8A2D-5D1953F63E3B}"/>
              </a:ext>
            </a:extLst>
          </p:cNvPr>
          <p:cNvGrpSpPr/>
          <p:nvPr/>
        </p:nvGrpSpPr>
        <p:grpSpPr>
          <a:xfrm>
            <a:off x="724954" y="6160868"/>
            <a:ext cx="11468100" cy="711200"/>
            <a:chOff x="710886" y="6146800"/>
            <a:chExt cx="11468100" cy="711200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xmlns="" id="{10124D38-0EF3-4815-A354-A2E90E3057B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10886" y="6146800"/>
              <a:ext cx="11468100" cy="711200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xmlns="" id="{A72773F7-F383-45FD-BBC7-7F63FDA45FF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790266" y="6469094"/>
              <a:ext cx="830444" cy="184010"/>
            </a:xfrm>
            <a:prstGeom prst="rect">
              <a:avLst/>
            </a:prstGeom>
          </p:spPr>
        </p:pic>
      </p:grp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xmlns="" id="{2887A8F9-FB27-4F67-88E9-9C9F5213E80D}"/>
              </a:ext>
            </a:extLst>
          </p:cNvPr>
          <p:cNvSpPr/>
          <p:nvPr/>
        </p:nvSpPr>
        <p:spPr>
          <a:xfrm>
            <a:off x="8583462" y="272042"/>
            <a:ext cx="3601573" cy="215638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RAG </a:t>
            </a:r>
            <a:r>
              <a:rPr lang="en-US" sz="1400" dirty="0" smtClean="0"/>
              <a:t>WIREFRAME</a:t>
            </a:r>
            <a:endParaRPr lang="en-US" sz="14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2EDA2092-1A32-4C19-8F97-2EF7F45AC436}"/>
              </a:ext>
            </a:extLst>
          </p:cNvPr>
          <p:cNvSpPr/>
          <p:nvPr/>
        </p:nvSpPr>
        <p:spPr>
          <a:xfrm>
            <a:off x="2221893" y="901148"/>
            <a:ext cx="6349235" cy="525972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027A5224-3335-4E9E-8394-CFB89A196AE5}"/>
              </a:ext>
            </a:extLst>
          </p:cNvPr>
          <p:cNvSpPr/>
          <p:nvPr/>
        </p:nvSpPr>
        <p:spPr>
          <a:xfrm>
            <a:off x="2374309" y="1053547"/>
            <a:ext cx="2910295" cy="357146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6CD449DF-E0D5-45E0-A551-C50DE5F540B4}"/>
              </a:ext>
            </a:extLst>
          </p:cNvPr>
          <p:cNvSpPr/>
          <p:nvPr/>
        </p:nvSpPr>
        <p:spPr>
          <a:xfrm>
            <a:off x="2440569" y="1119807"/>
            <a:ext cx="2777775" cy="335094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CFA5195B-E7A4-4784-869E-948158E8F632}"/>
              </a:ext>
            </a:extLst>
          </p:cNvPr>
          <p:cNvSpPr/>
          <p:nvPr/>
        </p:nvSpPr>
        <p:spPr>
          <a:xfrm>
            <a:off x="5541579" y="2176730"/>
            <a:ext cx="2910295" cy="244828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36E2210B-0186-42A6-9415-C1E6CD9EF57A}"/>
              </a:ext>
            </a:extLst>
          </p:cNvPr>
          <p:cNvSpPr/>
          <p:nvPr/>
        </p:nvSpPr>
        <p:spPr>
          <a:xfrm>
            <a:off x="4852338" y="4747735"/>
            <a:ext cx="3615375" cy="132382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7D8E8842-FC40-44C7-B0A1-1C5168A1D52B}"/>
              </a:ext>
            </a:extLst>
          </p:cNvPr>
          <p:cNvSpPr/>
          <p:nvPr/>
        </p:nvSpPr>
        <p:spPr>
          <a:xfrm>
            <a:off x="2374310" y="4731026"/>
            <a:ext cx="2378060" cy="132382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">
            <a:extLst>
              <a:ext uri="{FF2B5EF4-FFF2-40B4-BE49-F238E27FC236}">
                <a16:creationId xmlns:a16="http://schemas.microsoft.com/office/drawing/2014/main" xmlns="" id="{8F914C32-9FFB-431D-BEB3-82279F5A1165}"/>
              </a:ext>
            </a:extLst>
          </p:cNvPr>
          <p:cNvSpPr txBox="1"/>
          <p:nvPr/>
        </p:nvSpPr>
        <p:spPr>
          <a:xfrm>
            <a:off x="2440568" y="1119807"/>
            <a:ext cx="2777775" cy="307777"/>
          </a:xfrm>
          <a:prstGeom prst="rect">
            <a:avLst/>
          </a:prstGeom>
          <a:solidFill>
            <a:srgbClr val="F79646">
              <a:lumMod val="60000"/>
              <a:lumOff val="40000"/>
            </a:srgbClr>
          </a:solidFill>
          <a:ln w="2857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 smtClean="0">
                <a:solidFill>
                  <a:prstClr val="black"/>
                </a:solidFill>
                <a:latin typeface="Calibri"/>
              </a:rPr>
              <a:t>RAG </a:t>
            </a:r>
            <a:r>
              <a:rPr lang="en-US" sz="1400" b="1" dirty="0" err="1" smtClean="0">
                <a:solidFill>
                  <a:prstClr val="black"/>
                </a:solidFill>
                <a:latin typeface="Calibri"/>
              </a:rPr>
              <a:t>Chatbot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6" name="TextBox 2">
            <a:extLst>
              <a:ext uri="{FF2B5EF4-FFF2-40B4-BE49-F238E27FC236}">
                <a16:creationId xmlns:a16="http://schemas.microsoft.com/office/drawing/2014/main" xmlns="" id="{BAB25032-FA48-4DA2-8437-744346E8AB3E}"/>
              </a:ext>
            </a:extLst>
          </p:cNvPr>
          <p:cNvSpPr txBox="1"/>
          <p:nvPr/>
        </p:nvSpPr>
        <p:spPr>
          <a:xfrm>
            <a:off x="4836499" y="4731025"/>
            <a:ext cx="3615375" cy="246221"/>
          </a:xfrm>
          <a:prstGeom prst="rect">
            <a:avLst/>
          </a:prstGeom>
          <a:solidFill>
            <a:srgbClr val="F79646">
              <a:lumMod val="60000"/>
              <a:lumOff val="40000"/>
            </a:srgbClr>
          </a:solidFill>
          <a:ln w="2857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b="1">
                <a:solidFill>
                  <a:prstClr val="black"/>
                </a:solidFill>
                <a:latin typeface="Calibri"/>
              </a:defRPr>
            </a:lvl1pPr>
          </a:lstStyle>
          <a:p>
            <a:r>
              <a:rPr lang="en-US" dirty="0"/>
              <a:t>Supplier Performance</a:t>
            </a:r>
            <a:endParaRPr lang="en-US" dirty="0"/>
          </a:p>
        </p:txBody>
      </p:sp>
      <p:sp>
        <p:nvSpPr>
          <p:cNvPr id="37" name="TextBox 2">
            <a:extLst>
              <a:ext uri="{FF2B5EF4-FFF2-40B4-BE49-F238E27FC236}">
                <a16:creationId xmlns:a16="http://schemas.microsoft.com/office/drawing/2014/main" xmlns="" id="{61A13381-5AD4-482E-9A2A-617F5DE61028}"/>
              </a:ext>
            </a:extLst>
          </p:cNvPr>
          <p:cNvSpPr txBox="1"/>
          <p:nvPr/>
        </p:nvSpPr>
        <p:spPr>
          <a:xfrm>
            <a:off x="2374309" y="4731028"/>
            <a:ext cx="2392801" cy="246221"/>
          </a:xfrm>
          <a:prstGeom prst="rect">
            <a:avLst/>
          </a:prstGeom>
          <a:solidFill>
            <a:srgbClr val="F79646">
              <a:lumMod val="60000"/>
              <a:lumOff val="40000"/>
            </a:srgbClr>
          </a:solidFill>
          <a:ln w="2857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 dirty="0" smtClean="0">
                <a:solidFill>
                  <a:prstClr val="black"/>
                </a:solidFill>
                <a:latin typeface="Calibri"/>
              </a:rPr>
              <a:t>Model wise spends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5" name="TextBox 2">
            <a:extLst>
              <a:ext uri="{FF2B5EF4-FFF2-40B4-BE49-F238E27FC236}">
                <a16:creationId xmlns:a16="http://schemas.microsoft.com/office/drawing/2014/main" xmlns="" id="{67C6632C-6B8D-4927-957A-506E2213F6E7}"/>
              </a:ext>
            </a:extLst>
          </p:cNvPr>
          <p:cNvSpPr txBox="1"/>
          <p:nvPr/>
        </p:nvSpPr>
        <p:spPr>
          <a:xfrm>
            <a:off x="5607839" y="2020955"/>
            <a:ext cx="2777775" cy="307777"/>
          </a:xfrm>
          <a:prstGeom prst="rect">
            <a:avLst/>
          </a:prstGeom>
          <a:solidFill>
            <a:srgbClr val="F79646">
              <a:lumMod val="60000"/>
              <a:lumOff val="40000"/>
            </a:srgbClr>
          </a:solidFill>
          <a:ln w="2857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 smtClean="0">
                <a:solidFill>
                  <a:prstClr val="black"/>
                </a:solidFill>
                <a:latin typeface="Calibri"/>
              </a:rPr>
              <a:t>Supplier Engagement Impact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xmlns="" id="{2B529D69-AAB9-4E81-9EAC-83B5F85D1F7C}"/>
              </a:ext>
            </a:extLst>
          </p:cNvPr>
          <p:cNvSpPr/>
          <p:nvPr/>
        </p:nvSpPr>
        <p:spPr>
          <a:xfrm>
            <a:off x="5541579" y="1053547"/>
            <a:ext cx="2844035" cy="88119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4" name="Group 113">
            <a:extLst>
              <a:ext uri="{FF2B5EF4-FFF2-40B4-BE49-F238E27FC236}">
                <a16:creationId xmlns:a16="http://schemas.microsoft.com/office/drawing/2014/main" xmlns="" id="{C262B0B2-2CDB-4DD8-B038-B3D83433C8A4}"/>
              </a:ext>
            </a:extLst>
          </p:cNvPr>
          <p:cNvGrpSpPr/>
          <p:nvPr/>
        </p:nvGrpSpPr>
        <p:grpSpPr>
          <a:xfrm>
            <a:off x="5727107" y="1136376"/>
            <a:ext cx="2479602" cy="301142"/>
            <a:chOff x="3994085" y="1136376"/>
            <a:chExt cx="2479602" cy="301142"/>
          </a:xfrm>
        </p:grpSpPr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xmlns="" id="{4C6CA650-9734-4085-9CAC-363301513C18}"/>
                </a:ext>
              </a:extLst>
            </p:cNvPr>
            <p:cNvGrpSpPr/>
            <p:nvPr/>
          </p:nvGrpSpPr>
          <p:grpSpPr>
            <a:xfrm>
              <a:off x="3994085" y="1136376"/>
              <a:ext cx="1094748" cy="301142"/>
              <a:chOff x="3874817" y="1136376"/>
              <a:chExt cx="1094748" cy="301142"/>
            </a:xfrm>
          </p:grpSpPr>
          <p:sp>
            <p:nvSpPr>
              <p:cNvPr id="108" name="Rectangle: Rounded Corners 107">
                <a:extLst>
                  <a:ext uri="{FF2B5EF4-FFF2-40B4-BE49-F238E27FC236}">
                    <a16:creationId xmlns:a16="http://schemas.microsoft.com/office/drawing/2014/main" xmlns="" id="{28D2A0F2-97D3-4331-8EF8-0DC2B6B45862}"/>
                  </a:ext>
                </a:extLst>
              </p:cNvPr>
              <p:cNvSpPr/>
              <p:nvPr/>
            </p:nvSpPr>
            <p:spPr>
              <a:xfrm>
                <a:off x="3874817" y="1136376"/>
                <a:ext cx="1094748" cy="301142"/>
              </a:xfrm>
              <a:prstGeom prst="round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000" b="1" i="1" dirty="0" smtClean="0">
                    <a:solidFill>
                      <a:schemeClr val="tx1"/>
                    </a:solidFill>
                  </a:rPr>
                  <a:t>Supplier</a:t>
                </a:r>
                <a:endParaRPr lang="en-US" sz="1000" b="1" i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9" name="Flowchart: Merge 108">
                <a:extLst>
                  <a:ext uri="{FF2B5EF4-FFF2-40B4-BE49-F238E27FC236}">
                    <a16:creationId xmlns:a16="http://schemas.microsoft.com/office/drawing/2014/main" xmlns="" id="{97401158-C2BA-4B6C-9A7C-A7421E92C586}"/>
                  </a:ext>
                </a:extLst>
              </p:cNvPr>
              <p:cNvSpPr/>
              <p:nvPr/>
            </p:nvSpPr>
            <p:spPr>
              <a:xfrm>
                <a:off x="4765910" y="1219030"/>
                <a:ext cx="203655" cy="135835"/>
              </a:xfrm>
              <a:prstGeom prst="flowChartMerg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xmlns="" id="{FB840B4D-8CC4-4356-8770-E782556D0641}"/>
                </a:ext>
              </a:extLst>
            </p:cNvPr>
            <p:cNvGrpSpPr/>
            <p:nvPr/>
          </p:nvGrpSpPr>
          <p:grpSpPr>
            <a:xfrm>
              <a:off x="5378939" y="1136376"/>
              <a:ext cx="1094748" cy="301142"/>
              <a:chOff x="3874817" y="1136376"/>
              <a:chExt cx="1094748" cy="301142"/>
            </a:xfrm>
          </p:grpSpPr>
          <p:sp>
            <p:nvSpPr>
              <p:cNvPr id="112" name="Rectangle: Rounded Corners 111">
                <a:extLst>
                  <a:ext uri="{FF2B5EF4-FFF2-40B4-BE49-F238E27FC236}">
                    <a16:creationId xmlns:a16="http://schemas.microsoft.com/office/drawing/2014/main" xmlns="" id="{35F4A206-94F1-4D98-93EF-CC791DAD1627}"/>
                  </a:ext>
                </a:extLst>
              </p:cNvPr>
              <p:cNvSpPr/>
              <p:nvPr/>
            </p:nvSpPr>
            <p:spPr>
              <a:xfrm>
                <a:off x="3874817" y="1136376"/>
                <a:ext cx="1094748" cy="301142"/>
              </a:xfrm>
              <a:prstGeom prst="round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000" b="1" i="1" dirty="0">
                    <a:solidFill>
                      <a:schemeClr val="tx1"/>
                    </a:solidFill>
                  </a:rPr>
                  <a:t>Year</a:t>
                </a:r>
              </a:p>
            </p:txBody>
          </p:sp>
          <p:sp>
            <p:nvSpPr>
              <p:cNvPr id="113" name="Flowchart: Merge 112">
                <a:extLst>
                  <a:ext uri="{FF2B5EF4-FFF2-40B4-BE49-F238E27FC236}">
                    <a16:creationId xmlns:a16="http://schemas.microsoft.com/office/drawing/2014/main" xmlns="" id="{15A17A71-B180-4ACE-A4B4-8E7E2A2E1008}"/>
                  </a:ext>
                </a:extLst>
              </p:cNvPr>
              <p:cNvSpPr/>
              <p:nvPr/>
            </p:nvSpPr>
            <p:spPr>
              <a:xfrm>
                <a:off x="4765910" y="1219030"/>
                <a:ext cx="203655" cy="135835"/>
              </a:xfrm>
              <a:prstGeom prst="flowChartMerg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xmlns="" id="{3116EE55-8F8E-467F-85B7-E1A8DE82EE96}"/>
              </a:ext>
            </a:extLst>
          </p:cNvPr>
          <p:cNvGrpSpPr/>
          <p:nvPr/>
        </p:nvGrpSpPr>
        <p:grpSpPr>
          <a:xfrm>
            <a:off x="5727107" y="1527315"/>
            <a:ext cx="2479602" cy="301142"/>
            <a:chOff x="3994085" y="1136376"/>
            <a:chExt cx="2479602" cy="301142"/>
          </a:xfrm>
        </p:grpSpPr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xmlns="" id="{468E7B74-2981-4812-9442-D47874F29F78}"/>
                </a:ext>
              </a:extLst>
            </p:cNvPr>
            <p:cNvGrpSpPr/>
            <p:nvPr/>
          </p:nvGrpSpPr>
          <p:grpSpPr>
            <a:xfrm>
              <a:off x="3994085" y="1136376"/>
              <a:ext cx="1094748" cy="301142"/>
              <a:chOff x="3874817" y="1136376"/>
              <a:chExt cx="1094748" cy="301142"/>
            </a:xfrm>
          </p:grpSpPr>
          <p:sp>
            <p:nvSpPr>
              <p:cNvPr id="120" name="Rectangle: Rounded Corners 119">
                <a:extLst>
                  <a:ext uri="{FF2B5EF4-FFF2-40B4-BE49-F238E27FC236}">
                    <a16:creationId xmlns:a16="http://schemas.microsoft.com/office/drawing/2014/main" xmlns="" id="{B532D023-1399-4C4B-8AAC-2127D6227F54}"/>
                  </a:ext>
                </a:extLst>
              </p:cNvPr>
              <p:cNvSpPr/>
              <p:nvPr/>
            </p:nvSpPr>
            <p:spPr>
              <a:xfrm>
                <a:off x="3874817" y="1136376"/>
                <a:ext cx="1094748" cy="301142"/>
              </a:xfrm>
              <a:prstGeom prst="round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000" b="1" i="1" dirty="0" smtClean="0">
                    <a:solidFill>
                      <a:schemeClr val="tx1"/>
                    </a:solidFill>
                  </a:rPr>
                  <a:t>Category</a:t>
                </a:r>
                <a:endParaRPr lang="en-US" sz="1000" b="1" i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1" name="Flowchart: Merge 120">
                <a:extLst>
                  <a:ext uri="{FF2B5EF4-FFF2-40B4-BE49-F238E27FC236}">
                    <a16:creationId xmlns:a16="http://schemas.microsoft.com/office/drawing/2014/main" xmlns="" id="{F032D361-AD36-4575-AE4A-97D5EA14D08F}"/>
                  </a:ext>
                </a:extLst>
              </p:cNvPr>
              <p:cNvSpPr/>
              <p:nvPr/>
            </p:nvSpPr>
            <p:spPr>
              <a:xfrm>
                <a:off x="4765910" y="1219030"/>
                <a:ext cx="203655" cy="135835"/>
              </a:xfrm>
              <a:prstGeom prst="flowChartMerg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xmlns="" id="{9D723547-B656-40B9-86FE-EC7649065549}"/>
                </a:ext>
              </a:extLst>
            </p:cNvPr>
            <p:cNvGrpSpPr/>
            <p:nvPr/>
          </p:nvGrpSpPr>
          <p:grpSpPr>
            <a:xfrm>
              <a:off x="5378939" y="1136376"/>
              <a:ext cx="1094748" cy="301142"/>
              <a:chOff x="3874817" y="1136376"/>
              <a:chExt cx="1094748" cy="301142"/>
            </a:xfrm>
          </p:grpSpPr>
          <p:sp>
            <p:nvSpPr>
              <p:cNvPr id="118" name="Rectangle: Rounded Corners 117">
                <a:extLst>
                  <a:ext uri="{FF2B5EF4-FFF2-40B4-BE49-F238E27FC236}">
                    <a16:creationId xmlns:a16="http://schemas.microsoft.com/office/drawing/2014/main" xmlns="" id="{F737ECF5-72B3-4E22-9385-A4A8C822232C}"/>
                  </a:ext>
                </a:extLst>
              </p:cNvPr>
              <p:cNvSpPr/>
              <p:nvPr/>
            </p:nvSpPr>
            <p:spPr>
              <a:xfrm>
                <a:off x="3874817" y="1136376"/>
                <a:ext cx="1094748" cy="301142"/>
              </a:xfrm>
              <a:prstGeom prst="round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000" b="1" i="1" dirty="0" smtClean="0">
                    <a:solidFill>
                      <a:schemeClr val="tx1"/>
                    </a:solidFill>
                  </a:rPr>
                  <a:t>Model</a:t>
                </a:r>
                <a:endParaRPr lang="en-US" sz="1000" b="1" i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9" name="Flowchart: Merge 118">
                <a:extLst>
                  <a:ext uri="{FF2B5EF4-FFF2-40B4-BE49-F238E27FC236}">
                    <a16:creationId xmlns:a16="http://schemas.microsoft.com/office/drawing/2014/main" xmlns="" id="{73CC271B-2187-40C1-AD1E-C0C31377E402}"/>
                  </a:ext>
                </a:extLst>
              </p:cNvPr>
              <p:cNvSpPr/>
              <p:nvPr/>
            </p:nvSpPr>
            <p:spPr>
              <a:xfrm>
                <a:off x="4765910" y="1219030"/>
                <a:ext cx="203655" cy="135835"/>
              </a:xfrm>
              <a:prstGeom prst="flowChartMerg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32" name="TextBox 2">
            <a:extLst>
              <a:ext uri="{FF2B5EF4-FFF2-40B4-BE49-F238E27FC236}">
                <a16:creationId xmlns:a16="http://schemas.microsoft.com/office/drawing/2014/main" xmlns="" id="{9DE06ECE-E064-4E17-AA67-0133EE52FF5F}"/>
              </a:ext>
            </a:extLst>
          </p:cNvPr>
          <p:cNvSpPr txBox="1"/>
          <p:nvPr/>
        </p:nvSpPr>
        <p:spPr>
          <a:xfrm>
            <a:off x="25474" y="1502998"/>
            <a:ext cx="2072987" cy="507831"/>
          </a:xfrm>
          <a:prstGeom prst="rect">
            <a:avLst/>
          </a:prstGeom>
          <a:solidFill>
            <a:srgbClr val="F79646">
              <a:lumMod val="60000"/>
              <a:lumOff val="40000"/>
            </a:srgbClr>
          </a:solidFill>
          <a:ln w="2857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en-US" sz="900" dirty="0">
                <a:solidFill>
                  <a:prstClr val="black"/>
                </a:solidFill>
              </a:rPr>
              <a:t>What will be my total </a:t>
            </a:r>
            <a:r>
              <a:rPr lang="en-US" sz="900" dirty="0" smtClean="0">
                <a:solidFill>
                  <a:prstClr val="black"/>
                </a:solidFill>
              </a:rPr>
              <a:t>estimated cost </a:t>
            </a:r>
            <a:r>
              <a:rPr lang="en-US" sz="900" dirty="0">
                <a:solidFill>
                  <a:prstClr val="black"/>
                </a:solidFill>
              </a:rPr>
              <a:t>for deploying </a:t>
            </a:r>
            <a:r>
              <a:rPr lang="en-US" sz="900" dirty="0" smtClean="0">
                <a:solidFill>
                  <a:prstClr val="black"/>
                </a:solidFill>
              </a:rPr>
              <a:t>these 3 </a:t>
            </a:r>
            <a:r>
              <a:rPr lang="en-US" sz="900" dirty="0">
                <a:solidFill>
                  <a:prstClr val="black"/>
                </a:solidFill>
              </a:rPr>
              <a:t>supplier engagement </a:t>
            </a:r>
            <a:r>
              <a:rPr lang="en-US" sz="900" dirty="0" smtClean="0">
                <a:solidFill>
                  <a:prstClr val="black"/>
                </a:solidFill>
              </a:rPr>
              <a:t>models?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</a:endParaRPr>
          </a:p>
        </p:txBody>
      </p: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xmlns="" id="{6D0AD465-958C-487E-B7D3-3D249E9DC168}"/>
              </a:ext>
            </a:extLst>
          </p:cNvPr>
          <p:cNvCxnSpPr>
            <a:cxnSpLocks/>
            <a:endCxn id="132" idx="3"/>
          </p:cNvCxnSpPr>
          <p:nvPr/>
        </p:nvCxnSpPr>
        <p:spPr>
          <a:xfrm flipH="1" flipV="1">
            <a:off x="2098461" y="1756914"/>
            <a:ext cx="718961" cy="1072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61" name="Google Shape;1055;p38"/>
          <p:cNvGrpSpPr/>
          <p:nvPr/>
        </p:nvGrpSpPr>
        <p:grpSpPr>
          <a:xfrm>
            <a:off x="2822411" y="1581414"/>
            <a:ext cx="2014088" cy="2833997"/>
            <a:chOff x="713225" y="835688"/>
            <a:chExt cx="2014088" cy="3328613"/>
          </a:xfrm>
        </p:grpSpPr>
        <p:grpSp>
          <p:nvGrpSpPr>
            <p:cNvPr id="62" name="Google Shape;1056;p38"/>
            <p:cNvGrpSpPr/>
            <p:nvPr/>
          </p:nvGrpSpPr>
          <p:grpSpPr>
            <a:xfrm>
              <a:off x="713226" y="1675738"/>
              <a:ext cx="879475" cy="1439864"/>
              <a:chOff x="704550" y="2022613"/>
              <a:chExt cx="879475" cy="1439864"/>
            </a:xfrm>
          </p:grpSpPr>
          <p:sp>
            <p:nvSpPr>
              <p:cNvPr id="95" name="Google Shape;1057;p38"/>
              <p:cNvSpPr/>
              <p:nvPr/>
            </p:nvSpPr>
            <p:spPr>
              <a:xfrm flipH="1">
                <a:off x="704551" y="2022613"/>
                <a:ext cx="879475" cy="1439864"/>
              </a:xfrm>
              <a:custGeom>
                <a:avLst/>
                <a:gdLst/>
                <a:ahLst/>
                <a:cxnLst/>
                <a:rect l="l" t="t" r="r" b="b"/>
                <a:pathLst>
                  <a:path w="368" h="602" extrusionOk="0">
                    <a:moveTo>
                      <a:pt x="342" y="0"/>
                    </a:moveTo>
                    <a:cubicBezTo>
                      <a:pt x="26" y="0"/>
                      <a:pt x="26" y="0"/>
                      <a:pt x="26" y="0"/>
                    </a:cubicBezTo>
                    <a:cubicBezTo>
                      <a:pt x="12" y="0"/>
                      <a:pt x="0" y="14"/>
                      <a:pt x="0" y="28"/>
                    </a:cubicBezTo>
                    <a:cubicBezTo>
                      <a:pt x="0" y="563"/>
                      <a:pt x="0" y="563"/>
                      <a:pt x="0" y="563"/>
                    </a:cubicBezTo>
                    <a:cubicBezTo>
                      <a:pt x="0" y="577"/>
                      <a:pt x="12" y="589"/>
                      <a:pt x="26" y="589"/>
                    </a:cubicBezTo>
                    <a:cubicBezTo>
                      <a:pt x="310" y="589"/>
                      <a:pt x="310" y="589"/>
                      <a:pt x="310" y="589"/>
                    </a:cubicBezTo>
                    <a:cubicBezTo>
                      <a:pt x="310" y="592"/>
                      <a:pt x="313" y="596"/>
                      <a:pt x="315" y="598"/>
                    </a:cubicBezTo>
                    <a:cubicBezTo>
                      <a:pt x="318" y="600"/>
                      <a:pt x="322" y="602"/>
                      <a:pt x="326" y="602"/>
                    </a:cubicBezTo>
                    <a:cubicBezTo>
                      <a:pt x="327" y="602"/>
                      <a:pt x="327" y="602"/>
                      <a:pt x="327" y="602"/>
                    </a:cubicBezTo>
                    <a:cubicBezTo>
                      <a:pt x="328" y="602"/>
                      <a:pt x="328" y="602"/>
                      <a:pt x="328" y="602"/>
                    </a:cubicBezTo>
                    <a:cubicBezTo>
                      <a:pt x="328" y="601"/>
                      <a:pt x="328" y="601"/>
                      <a:pt x="328" y="601"/>
                    </a:cubicBezTo>
                    <a:cubicBezTo>
                      <a:pt x="326" y="597"/>
                      <a:pt x="326" y="593"/>
                      <a:pt x="326" y="589"/>
                    </a:cubicBezTo>
                    <a:cubicBezTo>
                      <a:pt x="342" y="589"/>
                      <a:pt x="342" y="589"/>
                      <a:pt x="342" y="589"/>
                    </a:cubicBezTo>
                    <a:cubicBezTo>
                      <a:pt x="356" y="589"/>
                      <a:pt x="368" y="577"/>
                      <a:pt x="368" y="563"/>
                    </a:cubicBezTo>
                    <a:cubicBezTo>
                      <a:pt x="368" y="25"/>
                      <a:pt x="368" y="25"/>
                      <a:pt x="368" y="25"/>
                    </a:cubicBezTo>
                    <a:cubicBezTo>
                      <a:pt x="368" y="11"/>
                      <a:pt x="356" y="0"/>
                      <a:pt x="342" y="0"/>
                    </a:cubicBezTo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96" name="Google Shape;1058;p38"/>
              <p:cNvGrpSpPr/>
              <p:nvPr/>
            </p:nvGrpSpPr>
            <p:grpSpPr>
              <a:xfrm>
                <a:off x="839488" y="2182413"/>
                <a:ext cx="609600" cy="1117540"/>
                <a:chOff x="7453338" y="715125"/>
                <a:chExt cx="609600" cy="1117540"/>
              </a:xfrm>
            </p:grpSpPr>
            <p:cxnSp>
              <p:nvCxnSpPr>
                <p:cNvPr id="97" name="Google Shape;1059;p38"/>
                <p:cNvCxnSpPr/>
                <p:nvPr/>
              </p:nvCxnSpPr>
              <p:spPr>
                <a:xfrm>
                  <a:off x="7453338" y="715125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8" name="Google Shape;1060;p38"/>
                <p:cNvCxnSpPr/>
                <p:nvPr/>
              </p:nvCxnSpPr>
              <p:spPr>
                <a:xfrm>
                  <a:off x="7453338" y="816720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9" name="Google Shape;1061;p38"/>
                <p:cNvCxnSpPr/>
                <p:nvPr/>
              </p:nvCxnSpPr>
              <p:spPr>
                <a:xfrm>
                  <a:off x="7453338" y="918314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00" name="Google Shape;1062;p38"/>
                <p:cNvCxnSpPr/>
                <p:nvPr/>
              </p:nvCxnSpPr>
              <p:spPr>
                <a:xfrm>
                  <a:off x="7453338" y="1019909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01" name="Google Shape;1063;p38"/>
                <p:cNvCxnSpPr/>
                <p:nvPr/>
              </p:nvCxnSpPr>
              <p:spPr>
                <a:xfrm>
                  <a:off x="7453338" y="1121503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02" name="Google Shape;1064;p38"/>
                <p:cNvCxnSpPr/>
                <p:nvPr/>
              </p:nvCxnSpPr>
              <p:spPr>
                <a:xfrm>
                  <a:off x="7453338" y="1223098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04" name="Google Shape;1065;p38"/>
                <p:cNvCxnSpPr/>
                <p:nvPr/>
              </p:nvCxnSpPr>
              <p:spPr>
                <a:xfrm>
                  <a:off x="7453338" y="1324692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22" name="Google Shape;1066;p38"/>
                <p:cNvCxnSpPr/>
                <p:nvPr/>
              </p:nvCxnSpPr>
              <p:spPr>
                <a:xfrm>
                  <a:off x="7453338" y="1426287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23" name="Google Shape;1067;p38"/>
                <p:cNvCxnSpPr/>
                <p:nvPr/>
              </p:nvCxnSpPr>
              <p:spPr>
                <a:xfrm>
                  <a:off x="7453338" y="1527881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24" name="Google Shape;1068;p38"/>
                <p:cNvCxnSpPr/>
                <p:nvPr/>
              </p:nvCxnSpPr>
              <p:spPr>
                <a:xfrm>
                  <a:off x="7453338" y="1629476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27" name="Google Shape;1069;p38"/>
                <p:cNvCxnSpPr/>
                <p:nvPr/>
              </p:nvCxnSpPr>
              <p:spPr>
                <a:xfrm>
                  <a:off x="7453338" y="1731070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28" name="Google Shape;1070;p38"/>
                <p:cNvCxnSpPr/>
                <p:nvPr/>
              </p:nvCxnSpPr>
              <p:spPr>
                <a:xfrm>
                  <a:off x="7453338" y="1832665"/>
                  <a:ext cx="280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63" name="Google Shape;1071;p38"/>
            <p:cNvGrpSpPr/>
            <p:nvPr/>
          </p:nvGrpSpPr>
          <p:grpSpPr>
            <a:xfrm flipH="1">
              <a:off x="713225" y="3268012"/>
              <a:ext cx="1544651" cy="318600"/>
              <a:chOff x="6043400" y="3591300"/>
              <a:chExt cx="1544651" cy="318600"/>
            </a:xfrm>
          </p:grpSpPr>
          <p:sp>
            <p:nvSpPr>
              <p:cNvPr id="91" name="Google Shape;1072;p38"/>
              <p:cNvSpPr/>
              <p:nvPr/>
            </p:nvSpPr>
            <p:spPr>
              <a:xfrm>
                <a:off x="6043400" y="3591300"/>
                <a:ext cx="1544651" cy="318600"/>
              </a:xfrm>
              <a:custGeom>
                <a:avLst/>
                <a:gdLst/>
                <a:ahLst/>
                <a:cxnLst/>
                <a:rect l="l" t="t" r="r" b="b"/>
                <a:pathLst>
                  <a:path w="646" h="104" extrusionOk="0">
                    <a:moveTo>
                      <a:pt x="620" y="0"/>
                    </a:moveTo>
                    <a:cubicBezTo>
                      <a:pt x="26" y="0"/>
                      <a:pt x="26" y="0"/>
                      <a:pt x="26" y="0"/>
                    </a:cubicBezTo>
                    <a:cubicBezTo>
                      <a:pt x="12" y="0"/>
                      <a:pt x="0" y="11"/>
                      <a:pt x="0" y="25"/>
                    </a:cubicBezTo>
                    <a:cubicBezTo>
                      <a:pt x="0" y="66"/>
                      <a:pt x="0" y="66"/>
                      <a:pt x="0" y="66"/>
                    </a:cubicBezTo>
                    <a:cubicBezTo>
                      <a:pt x="0" y="80"/>
                      <a:pt x="12" y="91"/>
                      <a:pt x="26" y="91"/>
                    </a:cubicBezTo>
                    <a:cubicBezTo>
                      <a:pt x="588" y="91"/>
                      <a:pt x="588" y="91"/>
                      <a:pt x="588" y="91"/>
                    </a:cubicBezTo>
                    <a:cubicBezTo>
                      <a:pt x="589" y="95"/>
                      <a:pt x="591" y="98"/>
                      <a:pt x="594" y="100"/>
                    </a:cubicBezTo>
                    <a:cubicBezTo>
                      <a:pt x="597" y="103"/>
                      <a:pt x="601" y="104"/>
                      <a:pt x="604" y="104"/>
                    </a:cubicBezTo>
                    <a:cubicBezTo>
                      <a:pt x="605" y="104"/>
                      <a:pt x="605" y="104"/>
                      <a:pt x="606" y="104"/>
                    </a:cubicBezTo>
                    <a:cubicBezTo>
                      <a:pt x="606" y="104"/>
                      <a:pt x="606" y="104"/>
                      <a:pt x="606" y="104"/>
                    </a:cubicBezTo>
                    <a:cubicBezTo>
                      <a:pt x="606" y="103"/>
                      <a:pt x="606" y="103"/>
                      <a:pt x="606" y="103"/>
                    </a:cubicBezTo>
                    <a:cubicBezTo>
                      <a:pt x="604" y="99"/>
                      <a:pt x="604" y="95"/>
                      <a:pt x="604" y="91"/>
                    </a:cubicBezTo>
                    <a:cubicBezTo>
                      <a:pt x="620" y="91"/>
                      <a:pt x="620" y="91"/>
                      <a:pt x="620" y="91"/>
                    </a:cubicBezTo>
                    <a:cubicBezTo>
                      <a:pt x="634" y="91"/>
                      <a:pt x="646" y="80"/>
                      <a:pt x="646" y="66"/>
                    </a:cubicBezTo>
                    <a:cubicBezTo>
                      <a:pt x="646" y="25"/>
                      <a:pt x="646" y="25"/>
                      <a:pt x="646" y="25"/>
                    </a:cubicBezTo>
                    <a:cubicBezTo>
                      <a:pt x="646" y="11"/>
                      <a:pt x="634" y="0"/>
                      <a:pt x="620" y="0"/>
                    </a:cubicBezTo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92" name="Google Shape;1073;p38"/>
              <p:cNvGrpSpPr/>
              <p:nvPr/>
            </p:nvGrpSpPr>
            <p:grpSpPr>
              <a:xfrm>
                <a:off x="6141952" y="3680050"/>
                <a:ext cx="1369506" cy="102388"/>
                <a:chOff x="5848350" y="2788450"/>
                <a:chExt cx="1285800" cy="102388"/>
              </a:xfrm>
            </p:grpSpPr>
            <p:cxnSp>
              <p:nvCxnSpPr>
                <p:cNvPr id="93" name="Google Shape;1074;p38"/>
                <p:cNvCxnSpPr/>
                <p:nvPr/>
              </p:nvCxnSpPr>
              <p:spPr>
                <a:xfrm>
                  <a:off x="5848350" y="2788450"/>
                  <a:ext cx="12858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4" name="Google Shape;1075;p38"/>
                <p:cNvCxnSpPr/>
                <p:nvPr/>
              </p:nvCxnSpPr>
              <p:spPr>
                <a:xfrm>
                  <a:off x="5848350" y="2890838"/>
                  <a:ext cx="12858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64" name="Google Shape;1076;p38"/>
            <p:cNvGrpSpPr/>
            <p:nvPr/>
          </p:nvGrpSpPr>
          <p:grpSpPr>
            <a:xfrm>
              <a:off x="1849425" y="3694401"/>
              <a:ext cx="877888" cy="469900"/>
              <a:chOff x="2079875" y="3121151"/>
              <a:chExt cx="877888" cy="469900"/>
            </a:xfrm>
          </p:grpSpPr>
          <p:sp>
            <p:nvSpPr>
              <p:cNvPr id="86" name="Google Shape;1077;p38"/>
              <p:cNvSpPr/>
              <p:nvPr/>
            </p:nvSpPr>
            <p:spPr>
              <a:xfrm>
                <a:off x="2079875" y="3121150"/>
                <a:ext cx="877888" cy="469900"/>
              </a:xfrm>
              <a:custGeom>
                <a:avLst/>
                <a:gdLst/>
                <a:ahLst/>
                <a:cxnLst/>
                <a:rect l="l" t="t" r="r" b="b"/>
                <a:pathLst>
                  <a:path w="367" h="197" extrusionOk="0">
                    <a:moveTo>
                      <a:pt x="342" y="0"/>
                    </a:moveTo>
                    <a:cubicBezTo>
                      <a:pt x="26" y="0"/>
                      <a:pt x="26" y="0"/>
                      <a:pt x="26" y="0"/>
                    </a:cubicBezTo>
                    <a:cubicBezTo>
                      <a:pt x="12" y="0"/>
                      <a:pt x="0" y="14"/>
                      <a:pt x="0" y="28"/>
                    </a:cubicBezTo>
                    <a:cubicBezTo>
                      <a:pt x="0" y="158"/>
                      <a:pt x="0" y="158"/>
                      <a:pt x="0" y="158"/>
                    </a:cubicBezTo>
                    <a:cubicBezTo>
                      <a:pt x="0" y="172"/>
                      <a:pt x="12" y="184"/>
                      <a:pt x="26" y="184"/>
                    </a:cubicBezTo>
                    <a:cubicBezTo>
                      <a:pt x="309" y="184"/>
                      <a:pt x="309" y="184"/>
                      <a:pt x="309" y="184"/>
                    </a:cubicBezTo>
                    <a:cubicBezTo>
                      <a:pt x="310" y="187"/>
                      <a:pt x="312" y="191"/>
                      <a:pt x="315" y="193"/>
                    </a:cubicBezTo>
                    <a:cubicBezTo>
                      <a:pt x="318" y="196"/>
                      <a:pt x="322" y="197"/>
                      <a:pt x="326" y="197"/>
                    </a:cubicBezTo>
                    <a:cubicBezTo>
                      <a:pt x="326" y="197"/>
                      <a:pt x="327" y="197"/>
                      <a:pt x="327" y="197"/>
                    </a:cubicBezTo>
                    <a:cubicBezTo>
                      <a:pt x="328" y="197"/>
                      <a:pt x="328" y="197"/>
                      <a:pt x="328" y="197"/>
                    </a:cubicBezTo>
                    <a:cubicBezTo>
                      <a:pt x="328" y="196"/>
                      <a:pt x="328" y="196"/>
                      <a:pt x="328" y="196"/>
                    </a:cubicBezTo>
                    <a:cubicBezTo>
                      <a:pt x="326" y="192"/>
                      <a:pt x="325" y="188"/>
                      <a:pt x="326" y="184"/>
                    </a:cubicBezTo>
                    <a:cubicBezTo>
                      <a:pt x="342" y="184"/>
                      <a:pt x="342" y="184"/>
                      <a:pt x="342" y="184"/>
                    </a:cubicBezTo>
                    <a:cubicBezTo>
                      <a:pt x="356" y="184"/>
                      <a:pt x="367" y="172"/>
                      <a:pt x="367" y="158"/>
                    </a:cubicBezTo>
                    <a:cubicBezTo>
                      <a:pt x="367" y="25"/>
                      <a:pt x="367" y="25"/>
                      <a:pt x="367" y="25"/>
                    </a:cubicBezTo>
                    <a:cubicBezTo>
                      <a:pt x="367" y="11"/>
                      <a:pt x="356" y="0"/>
                      <a:pt x="342" y="0"/>
                    </a:cubicBezTo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87" name="Google Shape;1078;p38"/>
              <p:cNvGrpSpPr/>
              <p:nvPr/>
            </p:nvGrpSpPr>
            <p:grpSpPr>
              <a:xfrm>
                <a:off x="2181689" y="3241906"/>
                <a:ext cx="674400" cy="203189"/>
                <a:chOff x="2181677" y="2165344"/>
                <a:chExt cx="674400" cy="203189"/>
              </a:xfrm>
            </p:grpSpPr>
            <p:cxnSp>
              <p:nvCxnSpPr>
                <p:cNvPr id="88" name="Google Shape;1079;p38"/>
                <p:cNvCxnSpPr/>
                <p:nvPr/>
              </p:nvCxnSpPr>
              <p:spPr>
                <a:xfrm>
                  <a:off x="2181677" y="2165344"/>
                  <a:ext cx="67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9" name="Google Shape;1080;p38"/>
                <p:cNvCxnSpPr/>
                <p:nvPr/>
              </p:nvCxnSpPr>
              <p:spPr>
                <a:xfrm>
                  <a:off x="2181677" y="2266938"/>
                  <a:ext cx="67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0" name="Google Shape;1081;p38"/>
                <p:cNvCxnSpPr/>
                <p:nvPr/>
              </p:nvCxnSpPr>
              <p:spPr>
                <a:xfrm>
                  <a:off x="2181677" y="2368533"/>
                  <a:ext cx="67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65" name="Google Shape;1082;p38"/>
            <p:cNvGrpSpPr/>
            <p:nvPr/>
          </p:nvGrpSpPr>
          <p:grpSpPr>
            <a:xfrm flipH="1">
              <a:off x="1744300" y="1070813"/>
              <a:ext cx="879475" cy="1439864"/>
              <a:chOff x="704550" y="2022613"/>
              <a:chExt cx="879475" cy="1439864"/>
            </a:xfrm>
          </p:grpSpPr>
          <p:sp>
            <p:nvSpPr>
              <p:cNvPr id="72" name="Google Shape;1083;p38"/>
              <p:cNvSpPr/>
              <p:nvPr/>
            </p:nvSpPr>
            <p:spPr>
              <a:xfrm flipH="1">
                <a:off x="704551" y="2022613"/>
                <a:ext cx="879475" cy="1439864"/>
              </a:xfrm>
              <a:custGeom>
                <a:avLst/>
                <a:gdLst/>
                <a:ahLst/>
                <a:cxnLst/>
                <a:rect l="l" t="t" r="r" b="b"/>
                <a:pathLst>
                  <a:path w="368" h="602" extrusionOk="0">
                    <a:moveTo>
                      <a:pt x="342" y="0"/>
                    </a:moveTo>
                    <a:cubicBezTo>
                      <a:pt x="26" y="0"/>
                      <a:pt x="26" y="0"/>
                      <a:pt x="26" y="0"/>
                    </a:cubicBezTo>
                    <a:cubicBezTo>
                      <a:pt x="12" y="0"/>
                      <a:pt x="0" y="14"/>
                      <a:pt x="0" y="28"/>
                    </a:cubicBezTo>
                    <a:cubicBezTo>
                      <a:pt x="0" y="563"/>
                      <a:pt x="0" y="563"/>
                      <a:pt x="0" y="563"/>
                    </a:cubicBezTo>
                    <a:cubicBezTo>
                      <a:pt x="0" y="577"/>
                      <a:pt x="12" y="589"/>
                      <a:pt x="26" y="589"/>
                    </a:cubicBezTo>
                    <a:cubicBezTo>
                      <a:pt x="310" y="589"/>
                      <a:pt x="310" y="589"/>
                      <a:pt x="310" y="589"/>
                    </a:cubicBezTo>
                    <a:cubicBezTo>
                      <a:pt x="310" y="592"/>
                      <a:pt x="313" y="596"/>
                      <a:pt x="315" y="598"/>
                    </a:cubicBezTo>
                    <a:cubicBezTo>
                      <a:pt x="318" y="600"/>
                      <a:pt x="322" y="602"/>
                      <a:pt x="326" y="602"/>
                    </a:cubicBezTo>
                    <a:cubicBezTo>
                      <a:pt x="327" y="602"/>
                      <a:pt x="327" y="602"/>
                      <a:pt x="327" y="602"/>
                    </a:cubicBezTo>
                    <a:cubicBezTo>
                      <a:pt x="328" y="602"/>
                      <a:pt x="328" y="602"/>
                      <a:pt x="328" y="602"/>
                    </a:cubicBezTo>
                    <a:cubicBezTo>
                      <a:pt x="328" y="601"/>
                      <a:pt x="328" y="601"/>
                      <a:pt x="328" y="601"/>
                    </a:cubicBezTo>
                    <a:cubicBezTo>
                      <a:pt x="326" y="597"/>
                      <a:pt x="326" y="593"/>
                      <a:pt x="326" y="589"/>
                    </a:cubicBezTo>
                    <a:cubicBezTo>
                      <a:pt x="342" y="589"/>
                      <a:pt x="342" y="589"/>
                      <a:pt x="342" y="589"/>
                    </a:cubicBezTo>
                    <a:cubicBezTo>
                      <a:pt x="356" y="589"/>
                      <a:pt x="368" y="577"/>
                      <a:pt x="368" y="563"/>
                    </a:cubicBezTo>
                    <a:cubicBezTo>
                      <a:pt x="368" y="25"/>
                      <a:pt x="368" y="25"/>
                      <a:pt x="368" y="25"/>
                    </a:cubicBezTo>
                    <a:cubicBezTo>
                      <a:pt x="368" y="11"/>
                      <a:pt x="356" y="0"/>
                      <a:pt x="342" y="0"/>
                    </a:cubicBezTo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73" name="Google Shape;1084;p38"/>
              <p:cNvGrpSpPr/>
              <p:nvPr/>
            </p:nvGrpSpPr>
            <p:grpSpPr>
              <a:xfrm>
                <a:off x="839488" y="2182413"/>
                <a:ext cx="609600" cy="1117540"/>
                <a:chOff x="7453338" y="715125"/>
                <a:chExt cx="609600" cy="1117540"/>
              </a:xfrm>
            </p:grpSpPr>
            <p:cxnSp>
              <p:nvCxnSpPr>
                <p:cNvPr id="74" name="Google Shape;1085;p38"/>
                <p:cNvCxnSpPr/>
                <p:nvPr/>
              </p:nvCxnSpPr>
              <p:spPr>
                <a:xfrm>
                  <a:off x="7453338" y="715125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5" name="Google Shape;1086;p38"/>
                <p:cNvCxnSpPr/>
                <p:nvPr/>
              </p:nvCxnSpPr>
              <p:spPr>
                <a:xfrm>
                  <a:off x="7453338" y="816720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6" name="Google Shape;1087;p38"/>
                <p:cNvCxnSpPr/>
                <p:nvPr/>
              </p:nvCxnSpPr>
              <p:spPr>
                <a:xfrm>
                  <a:off x="7453338" y="918314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7" name="Google Shape;1088;p38"/>
                <p:cNvCxnSpPr/>
                <p:nvPr/>
              </p:nvCxnSpPr>
              <p:spPr>
                <a:xfrm>
                  <a:off x="7453338" y="1019909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8" name="Google Shape;1089;p38"/>
                <p:cNvCxnSpPr/>
                <p:nvPr/>
              </p:nvCxnSpPr>
              <p:spPr>
                <a:xfrm>
                  <a:off x="7453338" y="1121503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9" name="Google Shape;1090;p38"/>
                <p:cNvCxnSpPr/>
                <p:nvPr/>
              </p:nvCxnSpPr>
              <p:spPr>
                <a:xfrm>
                  <a:off x="7453338" y="1223098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0" name="Google Shape;1091;p38"/>
                <p:cNvCxnSpPr/>
                <p:nvPr/>
              </p:nvCxnSpPr>
              <p:spPr>
                <a:xfrm>
                  <a:off x="7453338" y="1324692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1" name="Google Shape;1092;p38"/>
                <p:cNvCxnSpPr/>
                <p:nvPr/>
              </p:nvCxnSpPr>
              <p:spPr>
                <a:xfrm>
                  <a:off x="7453338" y="1426287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2" name="Google Shape;1093;p38"/>
                <p:cNvCxnSpPr/>
                <p:nvPr/>
              </p:nvCxnSpPr>
              <p:spPr>
                <a:xfrm>
                  <a:off x="7453338" y="1527881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3" name="Google Shape;1094;p38"/>
                <p:cNvCxnSpPr/>
                <p:nvPr/>
              </p:nvCxnSpPr>
              <p:spPr>
                <a:xfrm>
                  <a:off x="7453338" y="1629476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4" name="Google Shape;1095;p38"/>
                <p:cNvCxnSpPr/>
                <p:nvPr/>
              </p:nvCxnSpPr>
              <p:spPr>
                <a:xfrm>
                  <a:off x="7453338" y="1731070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5" name="Google Shape;1096;p38"/>
                <p:cNvCxnSpPr/>
                <p:nvPr/>
              </p:nvCxnSpPr>
              <p:spPr>
                <a:xfrm>
                  <a:off x="7453338" y="1832665"/>
                  <a:ext cx="280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66" name="Google Shape;1097;p38"/>
            <p:cNvGrpSpPr/>
            <p:nvPr/>
          </p:nvGrpSpPr>
          <p:grpSpPr>
            <a:xfrm flipH="1">
              <a:off x="714013" y="835688"/>
              <a:ext cx="877888" cy="469900"/>
              <a:chOff x="6736325" y="4051538"/>
              <a:chExt cx="877888" cy="469900"/>
            </a:xfrm>
          </p:grpSpPr>
          <p:sp>
            <p:nvSpPr>
              <p:cNvPr id="67" name="Google Shape;1098;p38"/>
              <p:cNvSpPr/>
              <p:nvPr/>
            </p:nvSpPr>
            <p:spPr>
              <a:xfrm>
                <a:off x="6736325" y="4051538"/>
                <a:ext cx="877888" cy="469900"/>
              </a:xfrm>
              <a:custGeom>
                <a:avLst/>
                <a:gdLst/>
                <a:ahLst/>
                <a:cxnLst/>
                <a:rect l="l" t="t" r="r" b="b"/>
                <a:pathLst>
                  <a:path w="367" h="197" extrusionOk="0">
                    <a:moveTo>
                      <a:pt x="342" y="0"/>
                    </a:moveTo>
                    <a:cubicBezTo>
                      <a:pt x="26" y="0"/>
                      <a:pt x="26" y="0"/>
                      <a:pt x="26" y="0"/>
                    </a:cubicBezTo>
                    <a:cubicBezTo>
                      <a:pt x="12" y="0"/>
                      <a:pt x="0" y="14"/>
                      <a:pt x="0" y="28"/>
                    </a:cubicBezTo>
                    <a:cubicBezTo>
                      <a:pt x="0" y="158"/>
                      <a:pt x="0" y="158"/>
                      <a:pt x="0" y="158"/>
                    </a:cubicBezTo>
                    <a:cubicBezTo>
                      <a:pt x="0" y="172"/>
                      <a:pt x="12" y="184"/>
                      <a:pt x="26" y="184"/>
                    </a:cubicBezTo>
                    <a:cubicBezTo>
                      <a:pt x="309" y="184"/>
                      <a:pt x="309" y="184"/>
                      <a:pt x="309" y="184"/>
                    </a:cubicBezTo>
                    <a:cubicBezTo>
                      <a:pt x="310" y="187"/>
                      <a:pt x="312" y="191"/>
                      <a:pt x="315" y="193"/>
                    </a:cubicBezTo>
                    <a:cubicBezTo>
                      <a:pt x="318" y="196"/>
                      <a:pt x="322" y="197"/>
                      <a:pt x="326" y="197"/>
                    </a:cubicBezTo>
                    <a:cubicBezTo>
                      <a:pt x="326" y="197"/>
                      <a:pt x="327" y="197"/>
                      <a:pt x="327" y="197"/>
                    </a:cubicBezTo>
                    <a:cubicBezTo>
                      <a:pt x="328" y="197"/>
                      <a:pt x="328" y="197"/>
                      <a:pt x="328" y="197"/>
                    </a:cubicBezTo>
                    <a:cubicBezTo>
                      <a:pt x="328" y="196"/>
                      <a:pt x="328" y="196"/>
                      <a:pt x="328" y="196"/>
                    </a:cubicBezTo>
                    <a:cubicBezTo>
                      <a:pt x="326" y="192"/>
                      <a:pt x="325" y="188"/>
                      <a:pt x="326" y="184"/>
                    </a:cubicBezTo>
                    <a:cubicBezTo>
                      <a:pt x="342" y="184"/>
                      <a:pt x="342" y="184"/>
                      <a:pt x="342" y="184"/>
                    </a:cubicBezTo>
                    <a:cubicBezTo>
                      <a:pt x="356" y="184"/>
                      <a:pt x="367" y="172"/>
                      <a:pt x="367" y="158"/>
                    </a:cubicBezTo>
                    <a:cubicBezTo>
                      <a:pt x="367" y="25"/>
                      <a:pt x="367" y="25"/>
                      <a:pt x="367" y="25"/>
                    </a:cubicBezTo>
                    <a:cubicBezTo>
                      <a:pt x="367" y="11"/>
                      <a:pt x="356" y="0"/>
                      <a:pt x="342" y="0"/>
                    </a:cubicBezTo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68" name="Google Shape;1099;p38"/>
              <p:cNvGrpSpPr/>
              <p:nvPr/>
            </p:nvGrpSpPr>
            <p:grpSpPr>
              <a:xfrm>
                <a:off x="6844621" y="4166350"/>
                <a:ext cx="667073" cy="204775"/>
                <a:chOff x="5848350" y="2788450"/>
                <a:chExt cx="1285800" cy="204775"/>
              </a:xfrm>
            </p:grpSpPr>
            <p:cxnSp>
              <p:nvCxnSpPr>
                <p:cNvPr id="69" name="Google Shape;1100;p38"/>
                <p:cNvCxnSpPr/>
                <p:nvPr/>
              </p:nvCxnSpPr>
              <p:spPr>
                <a:xfrm>
                  <a:off x="5848350" y="2788450"/>
                  <a:ext cx="12858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0" name="Google Shape;1101;p38"/>
                <p:cNvCxnSpPr/>
                <p:nvPr/>
              </p:nvCxnSpPr>
              <p:spPr>
                <a:xfrm>
                  <a:off x="5848350" y="2890838"/>
                  <a:ext cx="12858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1" name="Google Shape;1102;p38"/>
                <p:cNvCxnSpPr/>
                <p:nvPr/>
              </p:nvCxnSpPr>
              <p:spPr>
                <a:xfrm>
                  <a:off x="5848350" y="2993225"/>
                  <a:ext cx="6405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</p:grpSp>
      <p:sp>
        <p:nvSpPr>
          <p:cNvPr id="15" name="AutoShape 2" descr="data:image/png;base64,iVBORw0KGgoAAAANSUhEUgAABLAAAALmCAYAAABSJm0fAAAAAXNSR0IArs4c6QAAIABJREFUeF7s3X2sdtlVGPZ1PcbGgKlNjQokIDVCGKwgZBghwF9AisEWsgVOsFVsiFRPALU04NIZQ5AKpQmMJUByqIpk/sCKITMYgxhTiyHBBA8WpB2wVNRgEEpVRDEqVhkcgsH2y+195n3m1Z3385z9nLM/1v7NH5GYOfvstX9rb6/9rDz33rPwDwECBAgQIECAAAECBAgQIECAAIGOBc46jk1oBAgQIECAAAECBAgQIECAAAECBEIDyyYgQIAAAQIECBAgQIAAAQIECBDoWkADq+v0CI4AAQIECBAgQIAAAQIECBAgQEADyx4gQIAAAQIECBAgQIAAAQIECBDoWkADq+v0CI4AAQIECBAgQIAAAQIECBAgQEADyx4gQIAAAQIECBAgQIAAAQIECBDoWkADq+v0CI4AAQIECBAgQIAAAQIECBAgQEADyx4gQIAAAQIECBAgQIAAAQIECBDoWkADq+v0CI4AAQIECBAgQIAAAQIECBAgQEADyx4gQIAAAQIECBAgQIAAAQIECBDoWkADq+v0CI4AAQIECBAgQIAAAQIECBAgQEADyx4gQIAAAQIECBAgQIAAAQIECBDoWkADq+v0CI4AAQIECBAgQIAAAQIECBAgQEADyx4gQIAAAQIECBAgQIAAAQIECBDoWkADq+v0CI4AAQIECBAgQIAAAQIECBAgQEADyx4gQIAAAQIECBAgQIAAAQIECBDoWkADq+v0CI4AAQIECBAgQIAAAQIECBAgQEADyx4gQIAAAQIECBAgQIAAAQIECBDoWkADq+v0CI4AAQIECBAgQIAAAQIECBAgQEADyx4gQIAAAQIECBAgQIAAAQIECBDoWkADq+v0CI4AAQIECBAgQIAAAQIECBAgQEADyx4gQIAAAQIECBAgQIAAAQIECBDoWkADq+v0CI4AAQIECBAgQIAAAQIECBAgQEADyx4gQIAAAQIECBAgQIAAAQIECBDoWkADq+v0CI4AAQIECBAgQIAAAQIECBAgQEADyx4gQIAAAQIECBAgQIAAAQIECBDoWkADq+v0CI4AAQIECBAgQIAAAQIECBAgQEADyx4gQIAAAQIECBAgQIAAAQIECBDoWkADq+v0CI4AAQIECBAgQIAAAQIECBAgQEADyx4gQIAAAQIECBAgQIAAAQIECBDoWkADq+v0CI4AAQIECBAgQIAAAQIECBAgQEADyx4gQIAAAQIECBAgQIAAAQIECBDoWkADq+v0CI4AAQIECBAgQIAAAQIECBAgQEADyx4gQIAAAQIECBAgQIAAAQIECBDoWkADq+v0CI4AAQIECBAgQIAAAQIECBAgQEADyx4gQIAAAQIECBAgQIAAAQIECBDoWkADq+v0CI4AAQIECBAgQIAAAQIECBAgQEADyx4gQIAAAQIECBAgQIAAAQIECBDoWmDEBta3RsT/ckn11yLiayPiL24hfVdEfE1EfHtEvDAiPvH43Ecj4t9GxA9FxC9FxJWdxne9AQRHgAABAgQIECBAgAABAgQIEOhdYLQG1n8REW+PiGctbGB9SkT8y4h46R0S8bMR8fqI+PPrnjt1fO/5Fx8BAgQIECBAgAABAgQIECBAoHuBURpYzzh+g+p/ioiPu071Vt/AOjz3UxHxDxZm4cePc3zs+Pyp4xdO6zECBAgQIECAAAECBAgQIECAAIHbCfTewPrPIuKbL3488Lsi4lNvsZBbNbC+NCL+TUQ87dK4n46Ib4uIp0bE4VtXX3Hpv33k4vkvj4jfOP67U8fbeQQIECBAgAABAgQIECBAgAABAhsI9NzA+vSL3131mxHxWXdY560aWP80Ir7n0ti/jIgXR8Rv3aZB9caIuP/4308dv0F6vIIAAQIECBAgQIAAAQIECBAgQGC0Btb/HRGHxtblb1XdrIH18RHxjoh4+aUU/7uIeElEfPD4755z8Q2sw9jnXXrmMOY1x29onTL+iR9DtMMIECBAgAABAgQIECBAgAABAgROFBilgXX4i4Hfe/yxv1+97ltZN2tgPTsifjki7r7kc/1zn3Tx33/x2NR64rFfPza9Dj9ieMr4/3BiXgwnQIAAAQIECBAgQIAAAQIECBA4CvTewHprRDwcEW+JiA8dv311/Y8V3qyBdbMfP1zSwPrDiPiSo82d5rlZA+yJ8R+wwwgQIECAAAECBAgQIECAAAECBLYR6LmBdbMVLmlMHcYtee52DajDOzSwttlj3kKAAAECBAgQIECAAAECBAgQOElAA+vq78V64p8m38B69NFHz0/KosEECBAgQIAAAQIECBAgQIAAgY0E7r777u76Rd0FdAfrJd+sOrzimRHxroh44aX3LfkRwkcj4qUXv2/r8EvYTxn/Z2v2jAbWGi3PEiBAgAABAgQIECBAgAABAnsKaGCdrru0gXX4JewPRMSrLk15/V8hvNkvej80rQ5jDg2sU8b/1elL9QYCBAgQIECAAAECBAgQIECAAIGDQNZvYB3Wdl9E/NClNH8kIr48In7j+O++KCLeExGfcOmZfxYR/+T4f5863g4jQIAAAQIECBAgQIAAAQIECBDYQCBzA+vvRsQjEfGsS06/GhF///h//2xEfMVtGlynjt8gPV5BgAABAgQIECBAgAABAgQIECCQuYF1WNuPRsQ/Xpjmn4yIf3TxDayPHp8/dfzCaT1GgAABAgQIECBAgAABAgQIECBwO4HMDazDuj8xIn4sIv7hHbbBr0TEayPiT6577tTxdh8BAgQIECBAgAABAgQIECBAgMCJAtkbWAeeuyLiJRFx7/GvEh6aUod//mNEvO/4e7J+KSKu3MLy1PEnpshwAgQIECBAgAABAgQIECBAgMDcAqM1sObOltUTIECAAAECBAgQIECAAAECBCYU0MCaMOmWTIAAAQIECBAgQIAAAQIECBAYSUADa6RsiZUAAQIECBAgQIAAAQIECBAgMKGABtaESbdkAgQIECBAgAABAgQIECBAgMBIAhpYI2VLrAQIECBAgAABAgQIECBAgACBCQU0sCZMuiUTIECAAAECBAgQIECAAAECBEYS0MAaKVtiJUCAAAECBAgQIECAAAECBAhMKKCBNWHSLZkAAQIECBAgQIAAAQIECBAgMJKABtZI2RIrAQIECBAgQIAAAQIECBAgQGBCAQ2sCZNuyQQIECBAgAABAgQIECBAgACBkQQ0sEbKllgJECBAgAABAgQIECBAgAABAhMKaGBNmHRLJkCAAAECBAgQIECAAAECBAiMJKCBNVK2xEqAAAECBAgQIECAAAECBAgQmFBAA2vCpFsyAQIECBAgQIAAAQIECBAgQGAkAQ2skbIlVgIECBAgQIAAAQIECBAgQIDAhAIaWBMm3ZIJECBAgAABAgQIECBAgAABAiMJaGCNlC2xEiBAgAABAgQIECBAgAABAgQmFNDAmjDplkyAAAECBAgQIECAAAECBAgQGElAA2ukbImVAAECBAgQIECAAAECBAgQIDChgAbWhEm3ZAIECBAgQIAAAQIECBAgQIDASAIaWCNlS6wECBAgQIAAAQIECBAgQIAAgQkFNLAmTLolEyBAgAABAgQIECBAgAABAgRGEtDAGilbYiVAgAABAgQIECBAgAABAgQITCiggTVh0i2ZAAECBAgQIECAAAECBAgQIDCSgAbWSNkSKwECBAgQIECAAAECBAgQIEBgQgENrAmTbskECBAgQIAAAQIECBAgQIAAgZEENLBGypZYCRAgQIAAAQIECBAgQIAAAQITCmhgTZh0SyZAgAABAgQIECBAgAABAgQIjCSggTVStsRKgAABAgQIECBAgAABAgQIEJhQQANrwqRbMgECBAgQIECAAAECBAgQIEBgJAENrJGyJVYCBAgQIECAAAECBAgQIECAwIQCGlgTJt2SCRAgQIAAAQIECBAgQIAAAQIjCWhgjZQtsRIgQIAAAQIECBAgQIAAAQIEJhTQwJow6ZZMgAABAgQIECBAgAABAgQIEBhJQANrpGyJlQABAgQIECBAgAABAgQIECAwoYAG1oRJt2QCBAgQIECAAAECBAgQIECAwEgCGlgjZUusBAgQIECAAAECBAgQIECAAIEJBTSwJky6JRMgQIAAAQIECBAgQIAAAQIERhLQwBopW2IlQIAAAQIECBAgQIAAAQIECEwooIE1YdItmQABAgQIECBAgAABAgQIECAwkoAG1kjZEisBAgQIECBAgAABAgQIECBAYEIBDawJk27JBAgQIECAAAECBAgQIECAAIGRBDSwRsqWWAkQIECAAAECBAgQIECAAAECEwpoYE2YdEsmQIAAAQIECBAgQIAAAQIECIwkoIE1UrbESoAAAQIECBAgQIAAAQIECBCYUEADa8KkWzIBAgQIECBAgAABAgQIECBAYCQBDayRsiVWAgQIECBAgAABAgQIECBAgMCEAhpYEybdkgkQIECAAAECBAgQIECAAAECIwloYI2ULbESIECAAAECBAgQIECAAAECBCYU0MCaMOmWTIAAAQIECBAgQIAAAQIECBAYSUADa6RsiZUAAQIECBAgQIAAAQIECBAgMKGABtaESbdkAgQIECBAgAABAgQIECBAgMBIAhpYI2VLrAQIECBAgAABAgQIECBAgACBCQU0sCZMuiUTIECAAAECBAgQIECAAAECBEYS0MAaKVtiJUCAAAECBAgQIECAAAECBAhMKKCBNWHSLZkAAQIECBAgQIAAAQIECBAgMJKABtZI2RIrAQIECBAgQIAAAQIECBAgQGBCAQ2sCZNuyQQIECBAgAABAgQIECBAgACBkQQ0sEbKllgJECBAgAABAgQIECBAgAABAhMKaGBNmHRLJkCAAAECBAgQIECAAAECBAiMJKCBNVK2xEqAAAECBAgQIECAAAECBAgQmFBAA2vCpFsyAQIECBAgQIAAAQIECBAgQGAkAQ2skbIlVgKXBF78ql94/vlTz+6L83h5RDxzCJzzeCyeEg+ffez8/ve845XvGyJmQRIgQIAAAQIECBAgQIBAcwENrOYpEACB9QKPN6/uOntvRDxj/eguRnz47Mr5CzSxusiFIAgQIECAAAECBAgQINC9gAZW9ykSIIEbBV706oceiPN49dA2Z/HgIw++4jVDr0HwBAgQIECAAAECBAgQIFBFQAOrCrNJCGwr8KJveOhDw/zY4K2Wfn7+2CNvf+Wzt5XxNgIECBAgQIAAAQIECBDIKKCBlTGr1pRe4EXf8NB5hkU+8jOv8L9BGRJpDQQIECBAgAABAgQIENhZwIfHnYG9nsAeAhpYe6h6JwECBAgQIECAAAECBAj0KqCB1WtmxEXgNgIaWLYHAQIECBAgQIAAAQIECMwkoIE1U7atNY2ABlaaVFoIAQIECBAgQIAAAQIECCwQ0MBagOQRAr0JaGD1lhHxECBAgAABAgQIECBAgMCeAhpYe+p6N4GdBDSwdoL1WgIECBAgQIAAAQIECBDoUkADq8u0CIrA7QU0sOwQAgQIECBAgAABAgQIEJhJQANrpmxbaxoBDaw0qbQQAgQIECBAgAABAgQIEFggoIG1AMkjBHoT0MDqLSPiIUCAAAECBAgQIECAAIE9BTSw9tT1bgI7CWhg7QTrtQQIECBAgAABAgQIECDQpYAGVpdpERSB2wtoYNkhBAgQIECAAAECBAgQIDCTgAbWTNm21jQCGlhpUmkhBAgQIECAAAECBAgQILBAQANrAZJHCPQmoIHVW0bEQ4AAAQIECBAgQIAAAQJ7Cmhg7anr3QR2EtDA2gnWawkQIECAAAECBAgQIECgSwENrC7TIigCtxfQwLJDCBAgQIAAAQIECBAgQGAmAQ2smbJtrWkENLDSpNJCCBAgQIAAAQIECBAgQGCBgAbWAiSPEOhNQAOrt4yIhwABAgQIECBAgAABAgT2FNDA2lPXuwnsJKCBtROs1xIgQIAAAQIECBAgQIBAlwIaWF2mRVAEbi+ggWWHECBAgAABAgQIECBAgMBMAhpYM2XbWtMIaGClSaWFECBAgAABAgQIECBAgMACAQ2sBUgeIdCbgAZWbxkRDwECBAgQIECAAAECBAjsKaCBtaeudxPYSUADaydYryVAgAABAgQIECBAgACBLgU0sLpMi6AI3F5AA8sOIUCAAAECBAgQIECAAIGZBDSwZsq2taYR0MBKk0oLIUCAAAECBAgQIECAAIEFAhpYC5A8QqA3AQ2s3jIiHgIECBAgQIAAAQIECBDYU0ADa09d7yawk4AG1k6wXkuAAAECBAgQIECAAAECXQpoYHWZFkERuL2ABpYdQoAAAQIECBAgQIAAAQIzCWhgzZRta00joIGVJpUWQoAAAQIECBAgQIAAAQILBDSwFiB5hEBvAhpYvWVEPAQIECBAgAABAgQIECCwp4AG1p663k1gJwENrJ1gvZYAAQIECBAgQIAAAQIEuhTQwOoyLYIicHsBDSw7hAABAgQIECBAgAABAgRmEtDAminb1ppGQAMrTSothAABAgQIECBAgAABAgQWCGhgLUDyCIHeBDSwesuIeAgQIECAAAECBAgQIEBgTwENrD11vZvATgIaWDvBei0BAgQIECBAgAABAgQIdCmggdVlWgRF4PYCGlh2CAECBAgQIECAAAECBAjMJKCBNVO2rTWNgAZWmlRaCAECBAgQIECAAAECBAgsENDAWoDkEQK9CWhg9ZYR8RAgQIAAAQIECBAgQIDAngIaWHvqejeBnQQ0sHaC9VoCBAgQIECAAAECBAgQ6FJAA6vLtAiKwO0FNLDsEAIECBAgQIAAAQIECBCYSUADa6ZsW2saAQ2sNKm0EAIECBAgQIAAAQIECBBYIKCBtQDJIwR6E9DA6i0j4iFAgAABAgQIECBAgACBPQU0sPbU9W4COwloYO0E67UECBAgQIAAAQIECBAg0KWABlaXaREUgdsLaGDZIQQIECBAgAABAgQIECAwk4AG1kzZttY0AhpYaVJpIQQIECBAgAABAgQIECCwQEADawGSRwj0JqCB1VtGxEOAAAECBAgQIECAAAECewpoYO2p690EdhLQwNoJ1msJECBAgAABAgQIECBAoEsBDawu0yIoArcX0MCyQwgQIECAAAECBAgQIEBgJgENrJmyba1pBDSw0qTSQggQIECAAAECBAgQIEBggYAG1gIkjxDoTUADq7eMiIcAAQIECBAgQIAAAQIE9hTQwNpT17sJ7CSggbUTrNcSIECAAAECBAgQIECAQJcCGlhdpkVQBG4voIFlhxAgQIAAAQIECBAgQIDATAIaWDNl21rTCGhgpUmlhRAgQIAAAQIECBAgQIDAAgENrAVIHiHQm4AGVm8ZEQ8BArcT+MG3fuT5d911fl/E2csjzp85hNZ5PBZn8fCVK2f3f/c3P+19Q8QsSAIECBAgUCCgThegGdJEQAOrCbtJCZwmoIF1mp/RBAjUEzheit8bEc+oN+umM334ypWzF2hibWrqZQQIECDQiYA63UkihLFIQANrEZOHCPQloIHVVz5EQ4DArQXe9La/fiAiXj240YP3vvbprxl8DcInQIAAAQI3CKjTNsVIAhpYI2VLrASOAhpYtgIBAqMIvOltH/nQMD82eCvU83js3tc9/dmjmIuTAAECBAgsFVCnl0p5rgcBDawesiAGAisFNLBWgnmcAIFmAm9621+fN5t8w4nvfe3T3Zk29PQqAgQIEOhDQJ3uIw+iWCbgMrbMyVMEuhLQwOoqHYIhQOA2Ai7GtgcBAgQIEOhXQJ3uNzciu1FAA8uuIDCggAbWgEkTMoFJBVyMJ028ZRMgQIDAEALq9BBpEuRRQAPLViAwoIAG1oBJEzKBSQVcjCdNvGUTIECAwBAC6vQQaRKkBpY9QGBcAQ2scXMncgKzCbgYz5Zx6yVAgACBkQTU6ZGyJVbfwLIHCAwooIE1YNKETGBSARfjSRNv2QQIECAwhIA6PUSaBHkU0MCyFQgMKKCBNWDShExgUgEX40kTb9kECBAgMISAOj1EmgSpgWUPEBhXQANr3NyJnMBsAi7Gs2XcegkQIEBgJAF1eqRsidU3sOwBAgMKaGANmDQhE5hUwMV40sRbNgECBAgMIaBOD5EmQR4FNLBsBQIDCmhgDZg0IROYVMDFeNLEWzYBAgQIDCGgTg+RJkFqYNkDBMYV0MAaN3ciJzCbgIvxbBm3XgIECBAYSUCdHilbYvUNLHuAwIACGlgDJk3IBCYVcDGeNPGWTYAAAQJDCKjTQ6RJkEcBDSxbgcCAAhpYAyZNyAQmFXAxnjTxlk2AAAECQwio00OkSZAaWPYAgXEFNLDGzZ3ICcwm4GI8W8atlwABAgRGElCnR8qWWH0Dyx4gMKCABtaASRMygUkFXIwnTbxlEyBAgMAQAur0EGkS5FFAA8tWIDCggAbWgEkTMoFJBVyMJ028ZRMgQIDAEALq9BBpEmTyBtanR8RvRsRnrcz0H0bEl0TEB47jviAiHomIZy58zysi4p0Ln/UYgWIBDaxiOgMJEKgs4GJcGdx0BAgQIEBghYA6vQLLo80Fsn4Da6sG1ssi4l0rsqSBtQLLo+UCGljldkYSIFBXwMW4rrfZCBAgQIDAGgF1eo2WZ1sLaGA9OQPXfwPrDRffvvrhFUnSwFqB5dFyAQ2scjsjCRCoK+BiXNfbbAQIECBAYI2AOr1Gy7OtBTSwnpyBt0TEfx0RHz3+6zdHxLevSJIG1gosj5YLaGCV2xlJgEBdARfjut5mI0CAAAECawTU6TVanm0tkLWBdSfX/yQi3nHx+63+3qUHr29effzxmZdfeuaNEXH/nV7uvxPYW0ADa29h7ydAYCsBF+OtJL2HAAECBAhsL6BOb2/qjfsJzNjAempE/POI+NZLrL8SEa+KiD+/9O+eExG/FhHPu/TvDs/83H7p8GYCywQ0sJY5eYoAgfYCLsbtcyACAgQIECBwKwF12t4YSWDGBtahCfUzEfGUY6I+GBFfHhH/53WJ+7yI+PWI+JTjv78SET8SEV8WEV96HH/4UcNfjojvuWiA/U5EnI+UfLGOK6CBNW7uRE5gNgEX49kybr0ECBAgMJKAOj1StsQ6WwPrb0fEv4qIz72U+u+6xS9qf2FE/GpEHL6xteSfw3sODS5NrCVanjlJQAPrJD6DCRCoKOBiXBHbVAQIECBAYKWAOr0SzONNBWZqYB3W+j9GxPdeEj986+orI+L/vUkWvjEi3rYiO38TEV8XEQ+tGONRAkUCGlhFbAYRINBAwMW4AbopCRAgQIDAQgF1eiGUx7oQmKmB9Z9f/NL2RyLib12SP/yFwR+7RSZeFhHfctGQ+sKI+LSL35n1JxFxT0S8OyKeFhHfERE/EBGXDQ+/M+trI+IvusiuINIKaGClTa2FEUgn4GKcLqUWRIAAAQKJBNTpRMmcYCkzNbD+m+Mvb38irf9PRLwoIv6vwjx/UkT84sWPGb7k0vg/jIgvuWh8fWDNOx999FE/drgGzLPxnW/64xQKP3rvZ6RYh0UQIHBrgXe///NT8Hzl5x5+1aV/CBAgQIBALgF1Olc+t1zN3Xff3V2/qLuAtgS/9K6bNZveERGvufiRwo+dMOdbI+KbNLBOEDS0SEADq4jNIAIEGgi4GDdANyUBAgQIEFgooE4vhJrwMQ2sdkn/oovfdfWeiPiESyG8NiJ+6hYhfWZEvCEiDv/fxp9z/EuE74yI111qeN2sKfZoRLw0Iv6s3VLNPIOAHyGcIcvWSCCHgB9NyJFHqyBAgACBnALqdM68Zl3VLN/AOvwuqx+/lMQPH3/073+/RWKfERE/HxFffem/H35J+7dGxE8efwfWG6/7hfCHR7//4v/5vqybxbr6EdDA6icXIiFA4PYCLsZ2CAECBAgQ6FdAne43NyK7UWCWBtZPRMR/dWn5S35X1RdHxMMR8ayFG+f9EfFVEfFHC5/3GIFiAQ2sYjoDCRCoLOBiXBncdAQIECBAYIWAOr0Cy6PNBWZoYN3sR/2W/rXAw18ifCAiPvkOmTo0r74+In63eUYFMIWABtYUabZIAikEXIxTpNEiCBAgQCCpgDqdNLFJlzVDA+vTI+I3I+KzLuXwpyPi8Duwlvz1v0Pz6p7j7796XkR83PE9H42I3774/VhvPv644eHHEv1DoIqABlYVZpMQILCBgIvxBoheQYAAAQIEdhJQp3eC9dpdBGZoYO0C56UEWgpoYLXUNzcBAmsEXIzXaHmWAAECBAjUFVCn63qb7TQBDazT/Iwm0ERAA6sJu0kJECgQcDEuQDOEAAECBAhUElCnK0GbZhMBDaxNGL2EQF0BDay63mYjQKBcwMW43M5IAgQIECCwt4A6vbew928poIG1paZ3EagkoIFVCdo0BAicLOBifDKhFxAgQIAAgd0E1OndaL14BwENrB1QvZLA3gIaWHsLez8BAlsJuBhvJek9BAgQIEBgewF1entTb9xPQANrP1tvJrCbgAbWbrReTIDAxgIuxhuDeh0BAgQIENhQQJ3eENOrdhfQwNqd2AQEthfQwNre1BsJENhHwMV4H1dvJUCAAAECWwio01soekctAQ2sWtLmIbChgAbWhpheRYDArgIuxrvyejkBAgQIEDhJQJ0+ic/gygIaWJXBTUdgCwENrC0UvYMAgRoCLsY1lM1BgAABAgTKBNTpMjej2ghoYLVxNyuBkwQ0sE7iM5gAgYoCLsYVsU1FgAABAgRWCqjTK8E83lRAA6spv8kJlAloYJW5GUWAQH0BF+P65mYkQIAAAQJLBdTppVKe60FAA6uHLIiBwEoBDayVYB4nQKCZgItxM3oTEyBAgACBOwqo03ck8kBHAhpYHSVDKASWCmhgLZXyHAECrQVcjFtnwPwECBAgQODWAuq03TGSgAbWSNkSK4GjgAaWrUCAwCgCLsajZEqcBAgQIDCjgDo9Y9bHXbMG1ri5E/nEAhpYEyff0gkMJuDbwrLMAAAgAElEQVRiPFjChEuAAAECUwmo01Ole/jFamANn0ILmFFAA2vGrFszgTEFXIzHzJuoCRAgQGAOAXV6jjxnWaUGVpZMWsdUAhpYU6XbYgkMLeBiPHT6BE+AAAECyQXU6eQJTrY8DaxkCbWcOQQ0sObIs1USyCDgYpwhi9ZAgAABAlkF1Omsmc25Lg2snHm1quQCGljJE2x5BBIJuBgnSqalECBAgEA6AXU6XUpTL0gDK3V6LS6rgAZW1sxaF4F8Ai7G+XJqRQQIECCQR0CdzpPLGVaigTVDlq0xnYAGVrqUWhCBtAIuxmlTa2EECBAgkEBAnU6QxImWoIE1UbItNY+ABlaeXFoJgewCLsbZM2x9BAgQIDCygDo9cvbmi10Da76cW3ECAQ2sBEm0BAKTCLgYT5JoyyRAgACBIQXU6SHTNm3QGljTpt7CRxbQwBo5e2InMJeAi/Fc+bZaAgQIEBhLQJ0eK1+zR6uBNfsOsP4hBTSwhkyboAlMKeBiPGXaLZoAAQIEBhFQpwdJlDAfF9DAshEIDCiggTVg0oRMYFIBF+NJE2/ZBAgQIDCEgDo9RJoEeRTQwLIVCAwooIE1YNKETGBSARfjSRNv2QQIECAwhIA6PUSaBKmBZQ8QGFdAA2vc3ImcwGwCLsazZdx6CRAgQGAkAXV6pGyJ1Tew7AECAwpoYA2YNCETmFTAxXjSxFs2AQIECAwhoE4PkSZBHgU0sGwFAgMKaGANmDQhE5hUwMV40sRbNgECBAgMIaBOD5EmQWpg2QMExhXQwBo3dyInMJuAi/FsGbdeAgQIEBhJQJ0eKVti9Q0se4DAgAIaWAMmTcgEJhVwMZ408ZZNgAABAkMIqNNDpEmQRwENLFuBwIACGlgDJk3IBCYVcDGeNPGWTYAAAQJDCKjTQ6RJkBpY9gCBcQU0sMbNncgJzCbgYjxbxq2XAAECBEYSUKdHypZYfQPLHiAwoIAG1oBJEzKBSQVcjCdNvGUTIECAwBAC6vQQaRLkUUADy1YgMKCABtaASRMygUkFXIwnTbxlEyBAgMAQAur0EGkSpAaWPUBgXAENrHFzJ3ICswm4GM+WceslQIAAgZEE1OmRsiVW38CyBwgMKKCBNWDShExgUgEX40kTb9kECBAgMISAOj1EmgR5FNDAshUIDCiggTVg0oRMYFIBF+NJE2/ZBAgQIDCEgDo9RJoEqYFlDxAYV0ADa9zciZzAbAIuxrNl3HoJECBAYCQBdXqkbInVN7DsAQIDCmhgDZg0IROYVMDFeNLEWzYBAgQIDCGgTg+RJkEeBTSwbAUCAwpoYA2YNCETmFTAxXjSxFs2AQIECAwhoE4PkSZBamDZAwTGFdDAGjd3Iicwm4CL8WwZt14CBAgQGElAnR4pW2L1DSx7gMCAAhpYAyZNyAQmFXAxnjTxlk2AAAECQwio00OkSZBHAQ0sW4HAgAIaWAMmTcgEJhVwMZ408ZZNgAABAkMIqNNDpEmQGlj2AIFxBTSwxs2dyAnMJuBiPFvGrZcAAQIERhJQp0fKllh9A8seIDCggAbWgEkTMoFJBVyMJ028ZRMgQIDAEALq9BBpEuRRQAPLViAwoIAG1oBJEzKBSQVcjCdNvGUTIECAwBAC6vQQaRKkBpY9QGBcAQ2scXMncgKzCbgYz5Zx6yVAgACBkQTU6ZGyJVbfwLIHCAwooIE1YNKETGBSARfjSRNv2QQIECAwhIA6PUSaBHkU0MCyFQgMKKCBNWDShExgUgEX40kTb9kECBAgMISAOj1EmgSpgWUPEBhXQANr3NyJnMBsAi7Gs2XcegkQIEBgJAF1eqRsidU3sOwBAgMKaGANmDQhE5hUwMV40sRbNgECBAgMIaBOD5EmQR4FNLBsBQIDCmhgDZg0IROYVMDFeNLEWzYBAgQIDCGgTg+RJkFqYNkDBMYV0MAaN3ciJzCbgIvxbBm3XgIECBAYSUCdHilbYvUNLHuAwIACGlgDJk3IBCYVcDGeNPGWTYAAAQJDCKjTQ6RJkEcBDSxbgcCAAhpYAyZNyAQmFXAxnjTxlk2AAAECQwio00OkSZAaWPYAgXEFNLDGzZ3ICcwm4GI8W8atlwABAgRGElCnR8qWWH0Dyx4gMKCABtaASRMygUkFXIwnTbxlEyBAgMAQAur0EGkS5FFAA8tWIDCggAbWgEkTMoFJBVyMJ028ZRMgQIDAEALq9BBpEqQGlj1AYFwBDaxxcydyArMJuBjPlnHrJUCAAIGRBNTpkbIlVt/AsgcIDCiggTVg0oRMYFIBF+NJE2/ZBAgQIDCEgDo9RJoEeRTQwLIVCAwooIE1YNKETGBSARfjSRNv2QQIECAwhIA6PUSaBKmBZQ8QGFdAA2vc3ImcwGwCLsazZdx6CRAgQGAkAXV6pGyJ1Tew7AECAwpoYA2YNCETmFTAxXjSxFs2AQIECAwhoE4PkSZBHgU0sGwFAgMKaGANmDQhE5hUwMV40sRbNgECBAgMIaBOD5EmQWpg2QMExhXQwBo3dyInMJuAi/FsGbdeAgQIEBhJQJ0eKVti9Q0se4DAgAIaWAMmTcgEJhVwMZ408ZZNgACBhAIvftUvPP/8qWf3xXm8PCKeOcQSz+OxeEo8fPax8/vf845Xvu/6mNXpIbIoyKOABpatQGBAAQ2sAZMmZAKTCrgYT5p4yyZAgEAygcebV3edvTcinjHo0j58duX8Bdc3sdTpQbM5adgaWJMm3rLHFtDAGjt/oicwk4CL8UzZtlYCBAjkFXjRqx96IM7j1UOv8CwefOTBV7zm8hrU6aEzOl3wGljTpdyCMwhoYGXIojUQmEPAxXiOPFslAQIEsgu86Bse+tAwPzZ4q2Scnz/2yNtf+WwNrOy7Ne/6NLDy5tbKEgtoYCVOrqURSCaggZUsoZZDgACBSQWy3r/V6Uk39KDL1sAaNHHCnlsgawGdO6tWTyCngItxzrxaFQECBGYTyHr/Vqdn28ljr1cDa+z8iX5SgawFdNJ0WjaB1AIuxqnTa3EECBCYRiDr/VudnmYLp1ioBlaKNFrEbAJZC+hsebReAjMIuBjPkGVrJECAQH6BrPdvdTr/3s20Qg2sTNm0lmkEshbQaRJooQQmEnAxnijZlkqAAIHEAlnv3+p04k2bcGkaWAmTakn5BbIW0PyZs0IC8wm4GM+XcysmQIBARoGs9291OuNuzbsmDay8ubWyxAJZC2jilFkagWkFXIynTb2FEyBAIJVA1vu3Op1qm6ZfjAZW+hRbYEaBrAU0Y66sicDsAi7Gs+8A6ydAgEAOgaz3b3U6x/6cZRUaWLNk2jpTCWQtoKmSZDEECDwu4GJsIxAgQIBABoGs9291OsPunGcNGljz5NpKEwlkLaCJUmQpBAgcBVyMbQUCBAgQyCCQ9f6tTmfYnfOsQQNrnlxbaSKBrAU0UYoshQABDSx7gAABAgQSCWS9f2tgJdqkEyxFA2uCJFtiPoGsBTRfpqyIAAEXY3uAAAECBDIIZL1/q9MZduc8a9DAmifXVppIIGsBTZQiSyFAwDew7AECBAgQSCSQ9f6tgZVok06wFA2sCZJsifkEshbQfJmyIgIEXIztAQIECBDIIJD1/q1OZ9id86xBA2ueXFtpIoGsBTRRiiyFAAHfwLIHCBAgQCCRQNb7twZWok06wVI0sCZIsiXmE8haQPNlyooIEHAxtgcIECBAIINA1vu3Op1hd86zBg2seXJtpYkEshbQRCmyFAIEfAPLHiCQUuAH3/qR59911/l9EWcvjzh/5hCLPI/H4iwevnLl7P7v/uanvW+ImAXZnUDW+7cGVndbTUC3EdDAsj0IDCiQtYAOmAohEyBwBwEXY1uEQB6BY/PqvRHxjEFX9eErV85eoIk1aPYah531/q1ON95Ypl8loIG1isvDBPoQyFpA+9AVBQECWwq4GG+p6V0E2gq86W1//UBEvLptFCfP/uC9r336a05+ixdMJ5D1/q1OT7eVh16wBtbQ6RP8rAJZC+is+bRuApkFXIwzZ9faZhN409s+8qFhfmzwVsk5j8fufd3Tnz1b7qz3dIGs9291+vS94Q31BDSw6lmbicBmAlkL6GZAXkSAQDcCLsbdpEIgBE4WcJ5PJvSCgQWy3r+d64E35YSha2BNmHRLHl8gawEdPzNWQIDA9QIuxvYEgTwCznOeXFrJeoGs92/nev1eMKKdgAZWO3szEygWyFpAi0EMJECgWwEX425TIzACqwWc59VkBiQSyHr/dq4TbdIJlqKBNUGSLTGfQNYCmi9TVkSAgIuxPUAgj4DznCeXVrJeIOv927levxeMaCeggdXO3swEigWyFtBiEAMJEOhWwMW429QIjMBqAed5NZkBiQSy3r+d60SbdIKlaGBNkGRLzCeQtYDmy5QVESDgYmwPEMgj4DznyaWVrBfIev92rtfvBSPaCWhgtbM3M4FigawFtBjEQAIEuhVwMe42NQIjsFrAeV5NZkAigaz3b+c60SadYCkaWBMk2RLzCWQtoPkyZUUECLgY2wME8gg4z3lyaSXrBbLev53r9XvBiHYCGljt7M1MoFggawEtBjGQAIFuBVyMu02NwAisFnCeV5MZkEgg6/3buU60SSdYigbWBEm2xHwCWQtovkxZEQECLsb2AIE8As5znlxayXqBrPdv53r9XjCinYAGVjt7MxMoFshaQItBDCRAoFsBF+NuUyMwAqsFnOfVZAYkEsh6/3auE23SCZaigTVBki0xn0DWApovU1ZEgICLsT1AII+A85wnl1ayXiDr/du5Xr8XjGgnoIHVzt7MBIoFshbQYhADCRDoVsDFuNvUCIzAagHneTWZAYkEst6/netEm3SCpWhgTZBkS8wnkLWA5suUFREg4GJsDxDII+A858mllawXyHr/dq7X7wUj2gloYLWzNzOBYoGsBbQYxEACBLoVcDHuNjUCI7BawHleTWZAIoGs92/nOtEmnWApGlgTJNkS8wlkLaD5MmVFBAi4GNsDBPIIOM95cmkl6wWy3r+d6/V7wYh2AhpY7ezNTKBYIGsBLQYxkACBbgVcjLtNjcAIrBZwnleTGZBIIOv927lOtEknWIoG1gRJtsR8AlkLaL5MWREBAi7G9gCBPALOc55cWsl6gaz3b+d6/V4wop2ABlY7ezMTKBbIWkCLQQwkQKBbARfjblMjMAKrBZzn1WQGJBLIev92rhNt0gmWooE1QZItMZ9A1gKaL1NWRICAi7E9QCCPgPOcJ5dWsl4g6/3buV6/F4xoJ6CB1c7ezASKBbIW0GIQAwkQ6FbAxbjb1AiMwGoB53k1mQGJBLLev53rRJt0gqVoYE2QZEvMJ5C1gObLlBURIOBibA8QyCPgPOfJpZWsF8h6/3au1+8FI9oJaGC1szczgWKBrAW0GMRAAgS6FXAx7jY1AiOwWsB5Xk1mQCKBrPdv5zrRJp1gKRpYEyTZEvMJZC2g+TJlRQQIuBjbAwTyCDjPeXJpJesFst6/nev1e8GIdgIaWO3szUygWCBrAS0GMZAAgW4FXIy7TY3ACKwWcJ5XkxmQSCDr/du5TrRJJ1iKBtYESbbEfAJZC2i+TFkRAQIuxvYAgTwCznOeXFrJeoGs92/nev1eMKKdgAZWO3szEygWyFpAi0EMJECgWwEX425TIzACqwWc59VkBiQSyHr/dq4TbdIJlqKBNUGSLTGfQNYCmi9TVkSAgIuxPUAgj4DznCeXVrJeIOv927levxeMaCeggdXO3swEigWyFtBiEAMJEOhWwMW429QIjMBqAed5NZkBiQSy3r+d60SbdIKlaGBNkGRLzCeQtYDmy5QVESDgYmwPEMgj4DznyaWVrBfIev92rtfvBSPaCWhgtbM3M4FigawFtBjEQAIEuhVwMe42NQIjsFrAeV5NZkAigaz3b+c60SadYCkaWBMk2RLzCWQtoPkyZUUECLgY2wME8gg4z3lyaSXrBbLev53r9XvBiHYCGljt7M1MoFggawEtBjGQAIFuBVyMu02NwAisFnCeV5MZkEgg6/3buU60SSdYigbWBEm2xHwCWQtovkxZEQECLsb2AIE8As5znlxayXqBrPdv53r9XjCinYAGVjt7MxMoFshaQItBDCRAoFsBF+NuUyMwAqsFnOfVZAYkEsh6/3auE23SCZaigTVBki0xn0DWApovU1ZEgICLsT1AII+A85wnl1ayXiDr/du5Xr8XjGgnoIHVzt7MBIoFshbQYhADCRDoVsDFuNvUCIzAagHneTWZAYkEst6/netEm3SCpWhgTZBkS8wnkLWA5suUFREg4GJsDxDII+A858mllawXyHr/dq7X7wUj2gloYLWzNzOBYoGsBbQYxEACBLoVcDHuNjUCI7BawHleTWZAIoGs92/nOtEmnWApGlgTJNkS8wlkLaD5MmVFBAi4GNsDBPIIOM95cmkl6wWy3r+d6/V7wYh2AhpY7ezNTKBYIGsBLQYxkACBbgVcjLtNjcAIrBZwnleTGZBIIOv927lOtEknWIoG1gRJtsR8AlkLaL5MWREBAi7G9gCBPALOc55cWsl6gaz3b+d6/V4wop2ABlY7ezMTKBbIWkCLQQwkQKBbARfjblMjMAKrBZzn1WQGJBLIev92rhNt0gmWooE1QZItMZ9A1gKaL1NWRICAi7E9QCCPgPOcJ5dWsl4g6/3buV6/F4xoJ6CB1c7ezASKBbIW0GIQAwkQ6FbAxbjb1AiMwGoB53k1mQGJBLLev53rRJt0gqVoYE2QZEvMJ5C1gObLlBURIOBibA8QyCPgPOfJpZWsF8h6/3au1+8FI9oJaGC1szczgWKBrAW0GMRAAgS6FXAx7jY1AiOwWsB5Xk1mQCKBrPdv5zrRJp1gKdkbWF8QEY9ExDMX5vIVEfHO6569KyK+JiK+PSJeGBGfePzvH42IfxsRPxQRvxQRVxbO4TECJwtkLaAnw3gBAQLdCbgYd5cSAREoFnCei+kMTCCQ9f7tXCfYnBMtIXsD62UR8a4V+by+gfUpEfEvI+Kld3jHz0bE6yPiz1fM5VECxQJZC2gxiIEECHQr4GLcbWoERmC1gPO8msyARAJZ79/OdaJNOsFSsjew3nDx7asfXpHHyw2sj4uIn4qIf7Bw/I8fv6X1sYXPe4xAsUDWAloMYiABAt0KuBh3mxqBEVgt4DyvJjMgkUDW+7dznWiTTrCU7A2sNx+bSktTebmB9aUR8W8i4mmXBv90RHxbRDw1Ig7fuvqKS//tIxfPf3lE/MbSyTxHoFQgawEt9TCOAIF+BVyM+82NyAisFXCe14p5PpNA1vu3c51pl+ZfS+YG1sdHxDsi4uWX0vjGiLh/YVr/aUR8z6Vn/zIiXhwRv3X8dzdrcK15/8IwPEbgRoGsBVSuCRDIJ+BinC+nVjSvgPM8b+6tPCLr/du5trtHEsjcwHrOxTekfi0inncpIa+KiJ9bkKCbNb/+XUS8JCI+eBx/s/cfGmaviQg/RrgA2SPlAlkLaLmIkQQI9CrgYtxrZsRFYL2A87zezIg8Alnv3851nj06w0oyN7A+LyJ+PSIOv4j98M/hrwT+SER8WUQcvj31lIg4/CXBXz5+0+p3IuL8+Oyzj//+7kub4NAM+9qI+Ivjv/ukiPjFY1PriccO8x2+8fUfZtg81thOIGsBbSdqZgIE9hJwMd5L1nsJ1Bdwnuubm7Efgaz3b+e6nz0mkjsLZG5gvfCiufSrx99XdWeJiO86NrgOTaxPj4jfjIjPWtnA+sOI+JKI+MCSCT1DoFQgawEt9TCOAIF+BVyM+82NyAisFXCe14p5PpNA1vu3c51pl+ZfS+YG1jdGxNtWpPBvIuLrIuIhDawVah5tIpC1gDbBNCkBArsKuBjvyuvlBKoKOM9VuU3WmUDW+7dz3dlGE85tBTI3sF528U2ob7loSH1hRHxaRPxJRNxz8YvY3338y4LfERE/EBGXDZ74McFn1vwG1qOPPvrEjy7argQWCXznm/540XO9P/Sj935G7yGKjwCBEwXe/f7PP/ENfQz/ys89/KYB/xCYW8B5njv/s68+6/3buZ59Z996/XfffXd3/aLuAqq4fW72O6ye+BHAw++5eldEHH4M8Yl/lvwOrEcj4qUR8Wdr1qGBtUbLsweBrAVUdgkQyCfgYpwvp1Y0r4DzPG/urTzv/du5trtvJaCB1d/eeGtEfNOlsJ5oYP1pRDwQEYe/WvjEP9f/FcKb/aL3Q9PrMOav+luqiDIJZP0K8yFHP/jWjzz/rrvO74s4e3nE+eHbkP3/cx6PxVk8fOXK2f3f/c1Pe1//AYuQQD0BP5pQz9pMBPYWcJ73Fvb+ngWy3r+d6553ndiuF8j6DazPjIg3RMTh5xY+5/iXCN8ZEa+LiI8dEW72DazL36C6LyJ+6BLYRyLiyyPiN47/7osi4j0R8QmXnvlnF3/Z8J/YZgT2FshaQI/Nq/dGxDP2Ntzp/R++cuXsBZpYO+l67ZACLsZDpk3QBG4q4DzbGDMLZL1/O9cz7+rx1p61gXX48PvzF82mr76UksMvaf/WiPjJ4+/AeuNFM+t7r0vZ91/83993/Hd/NyIeiYhnXXrm8FcN//7x//7ZiPiK2zS4xtsNIh5GIHEBPXzz8dXDJOLmgT5472uf/prB1yB8ApsJuBhvRulFBJoLOM/NUyCAhgKJ798pfh/zva99etbeRsNd39/UmZP8xRHx8HUNqNtl4P0R8VUR8UfHhw42P3rx+6z+8cK0HRpj/+jiG1gfXfi8xwgUC+QtoB/50DA/Nnir7J3HY/e+7umHHzH2DwECF19T9oHXNiCQR8B5zpNLK1kvkPf+/dcaWOu3gxGNBDI3sA6kh79EePhGxyffwffQvPr6i29+/O51z31iRPxYRPzDO4z/lYh47fEvHTZKpWlnElBA+862/x+gvvMjuroCPvDW9TYbgT0FnOc9db27dwH3774z5P7dd362ii57A+vgdGhe3XP8/VfPi4iPO+Idvin12xe/H+vNxx83/PAtUO+KiJdExL3Hv0p4aGod/vmPEXH4Zc2H35P1SxFxZaukeA+BOwkooHcSavvfFdC2/mbvS8AH3r7yIRoCpwg4z6foGTu6gPt33xl0/+47P1tFN0MDaysr7yHQjYAC2k0qbhqIAtp3fkRXV8AH3rreZiOwp4DzvKeud/cu4P7dd4bcv/vOz1bRaWBtJek9BCoKKKAVsQumUkAL0AxJK+ADb9rUWtiEAs7zhEm35GsC7t99bwb3777zs1V0GlhbSXoPgYoCCmhF7IKpFNACNEPSCvjAmza1FjahgPM8YdItWQNrkD3g/j1Iok4MUwPrREDDCbQQ0MBqob58TgV0uZUn8wv4wJs/x1Y4j4DzPE+urfRGAffvvneF+3ff+dkqOg2srSS9h0BFAQW0InbBVApoAZohaQV84E2bWgubUMB5njDplnxNwP27783g/t13fraKTgNrK0nvIVBRQAGtiF0wlQJagGZIWgEfeNOm1sImFHCeJ0y6JWtgDbIH3L8HSdSJYWpgnQhoOIEWAhpYLdSXz6mALrfyZH4BH3jz59gK5xFwnufJtZXeKOD+3feucP/uOz9bRaeBtZWk9xCoKKCAVsQumEoBLUAzJK2AD7xpU2thEwo4zxMm3ZKvCbh/970Z3L/7zs9W0WlgbSXpPQQqCiigFbELplJAC9AMSSvgA2/a1FrYhALO84RJt2QNrEH2gPv3IIk6MUwNrBMBDSfQQkADq4X68jkV0OVWnswv4ANv/hxb4TwCzvM8ubbSGwXcv/veFe7ffednq+g0sLaS9B4CFQUU0IrYBVMpoAVohqQV8IE3bWotbEIB53nCpFvyNQH37743g/t33/nZKjoNrK0kvYdARQEFtCJ2wVQKaAGaIWkFfOBNm1oLm1DAeZ4w6ZasgTXIHnD/HiRRJ4apgXUioOEEWghoYLVQXz6nArrcypP5BXzgzZ9jK5xHwHmeJ9dWeqOA+3ffu8L9u+/8bBWdBtZWkt5DoKKAAloRu2AqBbQAzZC0Aj7wpk2thU0o4DxPmHRLvibg/t33ZnD/7js/W0WngbWVpPcQqCiggFbELphKAS1AMyStgA+8aVNrYRMKOM8TJt2SNbAG2QPu34Mk6sQwNbBOBDScQAsBDawW6svnVECXW3kyv4APvPlzbIXzCDjP8+TaSm8UcP/ue1e4f/edn62i08DaStJ7CFQUUEArYhdMpYAWoBmSVsAH3rSptbAJBZznCZNuydcE3L/73gzu333nZ6voNLC2kvQeAhUFFNCK2AVTKaAFaIakFfCBN21qLWxCAed5wqRbsgbWIHvA/XuQRJ0YpgbWiYCGE2ghoIHVQn35nArocitP5hfwgTd/jq1wHgHneZ5cW+mNAu7ffe8K9+++87NVdBpYW0l6D4GKAgpoReyCqRTQAjRD0gr4wJs2tRY2oYDzPGHSLfmagPt335vB/bvv/GwVnQbWVpLeQ6CigAJaEbtgKgW0AM2QtAI+8KZNrYVNKOA8T5h0S9bAGmQPuH8PkqgTw9TAOhHQcAItBDSwWqgvn1MBXW7lyfwCPvDmz7EVziPgPM+Tayu9UcD9u+9d4f7dd362ik4DaytJ7yFQUUABrYhdMJUCWoBmSFoBH3jTptbCJhRwnidMuiVfE3D/7nszuH/3nZ+totPA2krSewhUFFBAK2IXTKWAFqAZklbAB960qbWwCQWc5wmTbskaWIPsAffvQRJ1YpgaWCcCGk6ghYAGVgv15XMqoMutPJlfwAfe/Dm2wnkEnOd5cm2lNwq4f/e9K9y/+87PVtFpYG0l6T0EKgoooBWxC6ZSQAvQDEkr4ANv2tRa2IQCzvOESbfkawLu331vBvfvvvOzVXQaWFtJeg+BigIKaEXsgqkU0AI0Q9IK+MCbNrUWNqGA8zxh0i1ZA2uQPeD+PUiiTgxTA+tEQMMJtBDQwGqhvnxOBXS5lU0eK70AACAASURBVCfzC/jAmz/HVjiPgPM8T66t9EYB9+++d4X7d9/52So6DaytJL2HQEUBBbQidsFUCmgBmiFpBXzgTZtaC5tQwHmeMOmWfE3A/bvvzeD+3Xd+topOA2srSe8hUFFAAa2IXTCVAlqAZkhaAR9406bWwiYUcJ4nTLola2ANsgfcvwdJ1IlhamCdCGg4gRYCGlgt1JfPqYAut/JkfgEfePPn2ArnEXCe58m1ld4o4P7d965w/+47P1tFp4G1laT3EKgooIBWxC6YSgEtQDMkrYAPvGlTa2ETCjjPEybdkq8JuH/3vRncv/vOz1bRaWBtJek9BCoKKKAVsQumUkAL0AxJK+ADb9rUWtiEAs7zhEm3ZA2sQfaA+/cgiToxTA2sEwENJ9BCQAOrhfryORXQ5VaezC/gA2/+HFvhPALO8zy5ttIbBdy/+94V7t9952er6DSwtpL0HgIVBRTQitgFUymgBWiGpBXwgTdtai1sQgHnecKkW/I1AffvvjeD+3ff+dkqOg2srSS9h0BFAQW0InbBVApoAZohaQV84E2bWgubUMB5njDplqyBNcgecP8eJFEnhqmBdSKg4QRaCGhgtVBfPqcCutzKk/kFfODNn2MrnEfAeZ4n11Z6o4D7d9+7wv277/xsFZ0G1laS3kOgooACWhG7YCoFtADNkLQCPvCmTa2FTSjgPE+YdEu+JuD+3fdmcP/uOz9bRaeBtZWk9xCoKKCAVsQumEoBLUAzJK2AD7xpU2thEwo4zxMm3ZI1sAbZA+7fgyTqxDA1sE4ENJxACwENrBbqy+dUQJdbeTK/gA+8+XNshfMIOM/z5NpKbxRw/+57V7h/952fraLTwNpK0nsIVBRQQCtiF0ylgBagGZJWwAfetKm1sAkFnOcJk27J1wTcv/veDO7ffednq+g0sLaS9B4CFQUU0IrYBVMpoAVohqQV8IE3bWotbEIB53nCpFuyBtYge8D9e5BEnRimBtaJgIYTaCGggdVCffmcCuhyK0/mF/CBN3+OrXAeAed5nlxb6Y0C7t997wr3777zs1V0GlhbSXoPgYoCCmhF7IKpFNACNEPSCvjAmza1FjahgPM8YdIt+ZqA+3ffm8H9u+/8bBWdBtZWkt5DoKKAAloRu2AqBbQAzZC0Aj7wpk2thU0o4DxPmHRL1sAaZA+4fw+SqBPD1MA6EdBwAi0ENLBaqC+fUwFdbuXJ/AI+8ObPsRXOI+A8z5NrK71RwP27713h/t13fraKTgNrK0nvIVBRQAGtiF0wlQJagGZIWgEfeNOm1sImFHCeJ0y6JV8TcP/uezO4f/edn62i08DaStJ7CFQUUEArYhdMpYAWoBmSVsAH3rSptbAJBZznCZNuyRpYg+wB9+9BEnVimBpYJwIaTqCFgAZWC/Xlcyqgy608mV/AB978ObbCeQSc53lybaU3Crh/970r3L/7zs9W0WlgbSXpPQQqCiigFbELplJAC9AMSSvgA2/a1FrYhALO84RJt+RrAu7ffW8G9+++87NVdBpYW0l6D4GKAgpoReyCqRTQAjRD0gr4wJs2tRY2oYDzPGHSLVkDa5A94P49SKJODFMD60RAwwm0ENDAaqG+fE4FdLmVJ/ML+MCbP8dWOI+A8zxPrq30RgH37753hft33/nZKjoNrK0kvYdARQEFtCJ2wVQKaAGaIWkFfOBNm1oLm1DAeZ4w6ZZ8TcD9u+/N4P7dd362ik4DaytJ7yFQUUABrYhdMJUCWoBmSFoBH3jTptbCJhRwnidMuiVrYA2yB9y/B0nUiWFqYJ0IaDiBFgIaWC3Ul8+pgC638mR+AR948+fYCucRcJ7nybWV3ijg/t33rnD/7js/W0WngbWVpPcQqCiggFbELphKAS1AMyStgA+8aVNrYRMKOM8TJt2Srwm4f/e9Gdy/+87PVtFpYG0l6T0EKgoooBWxC6ZSQAvQDEkr4ANv2tRa2IQCzvOESbdkDaxB9oD79yCJOjFMDawTAQ0n0EJAA6uF+vI5FdDlVp7ML+ADb/4cW+E8As7zPLm20hsF3L/73hXu333nZ6voNLC2kvQeAhUFFNCK2AVTKaAFaIakFfCBN21qLWxCAed5wqRb8jUB9+++N4P7d9/52So6DaytJL2HQEUBBbQidsFUCmgBmiFpBXzgTZtaC5tQwHmeMOmWrIE1yB5w/x4kUSeGqYF1IqDhBFoIaGC1UF8+pwK63MqT+QV84M2fYyucR8B5nifXVnqjgPt337vC/bvv/GwVnQbWVpLeQ6CigAJaEbtgKgW0AM2QtAI+8KZNrYVNKOA8T5h0S74m4P7d92Zw/+47P1tFp4G1laT3EKgooIBWxC6YSgEtQDMkrYAPvGlTa2ETCjjPEybdkjWwBtkD7t+DJOrEMDWwTgQ0nEALAQ2sFurL51RAl1t5Mr+AD7z5c2yF8wg4z/Pk2kpvFHD/7ntXuH/3nZ+totPA2krSewhUFFBAK2IXTKWAFqAZklbAB960qbWwCQWc5wmTbsnXBNy/+94M7t9952er6DSwtpL0HgIVBRTQitgFUymgBWiGpBXwgTdtai1sQgHnecKkW7IG1iB7wP17kESdGKYG1omAhhNoIaCB1UJ9+ZwK6HIrT+YX8IE3f46tcB4B53meXFvpjQLu333vCvfvvvOzVXQaWFtJeg+BigIKaEXsgqkU0AI0Q9IK+MCbNrUWNqGA8zxh0i35moD7d9+bwf277/xsFZ0G1laS3kOgooACWhG7YCoFtADNkLQCPvCmTa2FTSjgPE+Y9MIlf+pn/8Tzz+86vy8iXh4Rzyx8Td1h5/FYnMXDZ1fO7v/TP3j9+66f3P27bjrWzub+vVZszOc1sMbMm6gnF1BA+94ACmjf+RFdXQEfeOt6m43AngLO8566ed59bF69NyKeMeiqPnx25ewF1zex3L/7zqb7d9/52So6DaytJL2HQEUBBbQidsFUCmgBmiFpBXzgTZtaC5tQwHmeMOkFS37Oc9/yQES8umBoT0Me/ODv3fOaywG5f/eUnhtjcf/uOz9bRaeBtZWk9xCoKKCAVsQumEoBLUAzJK2AD7xpU2thEwo4zxMmvWDJz3nuWz40zI8N3mp95/HYB3//nmdrYBVsgEZD3L8bwVeeVgOrMrjpCGwhoIG1heJ+71BA97P15vEEfOAdL2ciJnArAefZ3lgi8JznvuV8yXO9P/PB37vnSZ+V3b/7zpj7d9/52So6DaytJL2HQEUBBbQidsFUCmgBmiFpBXzgTZtaC5tQwHmeMOkFS9bAKkCrOOSRn3nFk3oAznVFfFOdLKCBdTKhFxCoL6CBVd98zYwaWGu0PJtdwMU4e4at71YCL37VLzz//Kln98X5YH+F7Snx8NnHzu9/zzteecNfYXOe7fclAhpYS5TaPaOB1c7ezKcLaGCdbugNBKoLaGBVJ181oQbWKi4PJxfwgTd5gi3vpgKPN6/uOhv8r7Cdv+D6JpbzbMMvEdDAWqLU7hkNrHb2Zj5dQAPrdENvIFBdQAOrOvmqCTWwVnF5OLmAD7zJE2x5NxV40asfeiDOB/8rbGfx4CMPvuJJf4XNebbhlwhoYC1RaveMBlY7ezOfLqCBdbqhNxCoLqCBVZ181YQaWKu4PJxcwAfe5Am2vJs3sL7hoQR/he38sUfe/son/RU259mGXyKggbVEqd0zGljt7M18uoAG1umG3kCguoAGVnXyVRNqYK3i8nByAR94kyfY8m7VwErxV9h80LXBSwQ0sErU6o1xrutZm2l7AQ2s7U29kcDuAhpYuxOfNIEG1kl8BicT0MBKllDLWSSgTi9iavaQOr0vvQbWvr6nvl0D61RB41sKaGC11Dc3gUIBF+NCuErDXIz3h/7Uz/6J55/fdX5fxGB/3essHj67cnb/n/7B62/46177q7WZQQOrjbtZ2wqo02397zS7On0nodP+uwbWaX57j9bA2lvY+/cU0MDaU9e7Cewk4GK8E+xGr3Ux3gjyFq85Nq8G/+teZy+YpYmlgbXvefD2PgXU6T7z8kRU6vS++dHA2tf31LdrYJ0qaHxLAQ2slvrmJlAo4GJcCFdpmIvxvtDPee5bHogY/K97RTz4wd+750l/3WtftXZv18BqZ2/mdgLqdDv7JTOr00uUyp/RwCq3qzFSA6uGsjn2EtDA2kvWewnsKOBivCPuBq92Md4A8TaveM5z35Lgr3vFYx/8/Xue9Ne99lVr93YNrHb2Zm4noE63s18yszq9RKn8GQ2scrsaIzWwaiibYy8BDay9ZL2XwI4CLsY74m7wahfjDRBv38BK8de9Pvh790xRgzWw9j0P3t6ngDrdZ16eiEqd3jc/Glj7+p76dg2sUwWNbykwxeW5JbC5Cewh4GK8h+p273Qx3s7yZm/KejHeV63d2zWw2tmbuZ2AOt3OfsnM6vQSpfJnstZp57p8T9QY6VzXUG4/hwZW+xyIgMBqAQV0NVnVAQrovtxZL8b7qrV7uwZWO3sztxNQp9vZL5lZnV6iVP5M1jrtXJfviRojnesayu3n0MBqnwMREFgtoICuJqs6QAHdlzvrxXhftXZv18BqZ2/mdgLqdDv7JTOr00uUyp/JWqed6/I9UWOkc11Duf0cGljtcyACAqsFFNDVZFUHKKD7cme9GO+r1u7tGljt7M3cTkCdbme/ZGZ1eolS+TNZ67RzXb4naox0rmsot59DA6t9DkRAYLWAArqarOoABXRf7qwX433V2r1dA6udvZnbCajT7eyXzKxOL1EqfyZrnXauy/dEjZHOdQ3l9nNoYLXPgQgIrBZQQFeTVR2ggO7LnfVivK9au7drYLWzN3M7AXW6nf2SmdXpJUrlz2St0851+Z6oMdK5rqHcfg4NrPY5EAGB1QIK6GqyqgMU0H25s16M91Vr93YNrHb2Zm4noE63s18yszq9RKn8max12rku3xM1RjrXNZTbz6GB1T4HIiCwWkABXU1WdYACui931ovxvmrt3q6B1c7ezO0E1Ol29ktmVqeXKJU/k7VOO9fle6LGSOe6hnL7OTSw2udABARWCyigq8mqDlBA9+XOejHeV63d2zWw2tmbuZ2AOt3OfsnM6vQSpfJnstZp57p8T9QY6VzXUG4/hwZW+xyIgMBqAQV0NVnVAQrovtxZL8b7qrV7uwZWO3sztxNQp9vZL5lZnV6iVP5M1jrtXJfviRojnesayu3n0MBqnwMREFgtoICuJqs6QAHdlzvrxXhftXZv18BqZ2/mdgLqdDv7JTOr00uUyp/JWqed6/I9UWOkc11Duf0cGljtcyACAqsFFNDVZFUHKKD7cme9GO+r1u7tGljt7M3cTkCdbme/ZGZ1eolS+TNZ67RzXb4naox0rmsot59DA6t9DkRAYLWAArqarOoABXRf7qwX433V2r1dA6udvZnbCajT7eyXzKxOL1EqfyZrnXauy/dEjZHOdQ3l9nNoYLXPgQgIrBZQQFeTVR2ggO7LnfVivK9au7drYLWzN3M7AXW6nf2SmdXpJUrlz2St0851+Z6oMdK5rqHcfg4NrPY5EAGB1QIK6GqyqgMU0H25s16M91Vr93YNrHb2Zm4noE63s18yszq9RKn8max12rku3xM1RjrXNZTbz6GB1T4HIiCwWkABXU1WdYACui931ovxvmrt3q6B1c7ezO0E1Ol29ktmVqeXKJU/k7VOO9fle6LGSOe6hnL7OTSw2udABARWCyigq8mqDlBA9+XOejHeV63d2zWw2tmbuZ2AOt3OfsnM6vQSpfJnstZp57p8T9QY6VzXUG4/hwZW+xyIgMBqAQV0NVnVAQrovtxZL8b7qrV7uwZWO3sztxNQp9vZL5lZnV6iVP5M1jrtXJfviRojnesayu3n0MBqnwMREFgtoICuJqs6QAHdlzvrxXhftXZv18BqZ2/mdgLqdDv7JTOr00uUyp/JWqed6/I9UWOkc11Duf0cGljtcyACAqsFFNDVZFUHKKD7cme9GO+r1u7tGljt7M3cTkCdbme/ZGZ1eolS+TNZ67RzXb4naox0rmsot59DA6t9DkRAYLWAArqarOoABXRf7qwX433V2r1dA6udvZnbCajT7eyXzKxOL1EqfyZrnXauy/dEjZHOdQ3l9nNoYLXPgQgIrBZQQFeTVR2ggO7LnfVivK9au7drYLWzN3M7AXW6nf2SmdXpJUrlz2St0851+Z6oMdK5rqHcfg4NrPY5EAGB1QIK6GqyqgMU0H25s16M91Vr93YNrHb2Zm4noE63s18yszq9RKn8max12rku3xM1RjrXNZTbz6GB1T4HIiCwWkABXU1WdYACui931ovxvmrt3q6B1c7ezO0E1Ol29ktmVqeXKJU/k7VOO9fle6LGSOe6hnL7OTSw2udABARWCyigq8mqDlBA9+XOejHeV63d2zWw2tmbuZ2AOt3OfsnM6vQSpfJnstZp57p8T9QY6VzXUG4/hwZW+xyIgMBqAQV0NVnVAQrovtxZL8b7qrV7uwZWO3sztxNQp9vZL5lZnV6iVP5M1jrtXJfviRojnesayu3n0MBqnwMREFgtoICuJqs6QAHdlzvrxXhftXZv18BqZ2/mdgLqdDv7JTOr00uUyp/JWqed6/I9UWOkc11Duf0cGljtcyACAqsFFNDVZFUHKKD7cme9GO+r1u7tGljt7M3cTkCdbme/ZGZ1eolS+TNZ67RzXb4naox0rmsot59DA6t9DkRAYLWAArqarOoABXRf7qwX433V2r1dA6udvZnbCajT7eyXzKxOL1EqfyZrnXauy/dEjZHOdQ3l9nNoYLXPgQgIrBZQQFeTVR2ggO7LnfVivK9au7drYLWzN3M7AXW6nf2SmdXpJUrlz2St0851+Z6oMdK5rqHcfg4NrPY5EAGB1QIK6GqyqgMU0H25s16M91Vr93YNrHb2Zm4noE63s18yszq9RKn8max12rku3xM1RjrXNZTbz6GB1T4HIiCwWkABXU1WdYACui931ovxvmrt3q6B1c7ezO0E1Ol29ktmVqeXKJU/k7VOO9fle6LGSOe6hnL7OTSw2udABARWCyigq8mqDlBA9+XOejHeV63d2zWw2tmbuZ2AOt3OfsnM6vQSpfJnstZp57p8T9QY6VzXUG4/hwZW+xyIgMBqAQV0NVnVAQrovtxZL8b7qrV7uwZWO3sztxNQp9vZL5lZnV6iVP5M1jrtXJfviRojnesayu3n0MBqnwMREFgtoICuJqs6QAHdlzvrxXhftXZv18BqZ2/mdgLqdDv7JTOr00uUyp/JWqed6/I9UWOkc11Duf0cGljtcyACAqsFFNDVZFUHKKD7cme9GO+r1u7tGljt7M3cTkCdbme/ZGZ1eolS+TNZ67RzXb4naox0rmsot59DA6t9DkRAYLWAArqarOoABXRf7qwX433V2r1dA6udvZnbCajT7eyXzKxOL1EqfyZrnXauy/dEjZHOdQ3l9nNoYLXPgQgIrBZQQFeTVR2ggO7LnfVivK9au7drYLWzN3M7AXW6nf2SmdXpJUrlz2St0851+Z6oMdK5rqHcfg4NrPY5EAGB1QIK6GqyqgMU0H25s16M91Vr93YNrHb2Zm4noE63s18yszq9RKn8max12rku3xM1RjrXNZTbz6GB1T4HIiCwWkABXU1WdYACui931ovxvmrt3q6B1c7ezO0E1Ol29ktmVqeXKJU/k7VOO9fle6LGSOe6hnL7OTSw2udABARWCyigq8mqDlBA9+XOejHeV63d2zWw2tmbuZ2AOt3OfsnM6vQSpfJnstZp57p8T9QY6VzXUG4/hwZW+xyIgMBqAQV0NVnVAQrovtxZL8b7qrV7uwZWO3sztxNQp9vZL5lZnV6iVP5M1jrtXJfviRojnesayu3n0MBqnwMREFgtoICuJqs6QAHdlzvrxXhftXZv18BqZ2/mdgLqdDv7JTOr00uUyp/JWqed6/I9UWOkc11Duf0cGljtcyACAqsFFNDVZFUHKKD7cme9GO+r1u7tGljt7M3cTkCdbme/ZGZ1eolS+TNZ67RzXb4naox0rmsot59DA6t9DkRAYLWAArqarOoABXRf7qwX433V2r1dA6udvZnbCajT7eyXzKxOL1EqfyZrnXauy/dEjZHOdQ3l9nNoYLXPgQgIrBZQQFeTVR2ggO7LnfVivK9au7drYLWzN3M7AXW6nf2SmdXpJUrlz2St0851+Z6oMdK5rqHcfg4NrPY5EAGB1QIK6GqyqgMU0H25s16M91Vr93YNrHb2Zm4noE63s18yszq9RKn8max12rku3xM1RjrXNZTbz6GB1T4HIiCwWkABXU1WdYACui931ovxvmrt3q6B1c7ezO0E1Ol29ktmVqeXKJU/k7VOO9fle6LGSOe6hnL7OTSw2udABARWCyigq8mqDlBA9+XOejHeV63d2zWw2tmbuZ2AOt3OfsnM6vQSpfJnstZp57p8T9QY6VzXUG4/hwZW+xyIgMBqAQV0NVnVAQrovtxZL8b7qrV7uwZWO3sztxNQp9vZL5lZnV6iVP5M1jrtXJfviRojnesayu3n0MBqnwMREFgtoICuJqs6QAHdlzvrxXhftXZv18BqZ2/mdgLqdDv7JTOr00uUyp/JWqed6/I9UWOkc11Duf0cGljtcyACAqsFFNDVZFUHKKD7cme9GO+r1u7tGljt7M3cTkCdbme/ZGZ1eolS+TNZ67RzXb4naox0rmsot59DA6t9DkRAYLWAArqarOoABXRf7qwX433V2r1dA6udvZnbCajT7eyXzKxOL1EqfyZrnXauy/dEjZHOdQ3l9nPM0MD6TyPiv42I/zIi/k5EPOXI/jcR8e8j4sGI+J8j4gM3SccXRMQjEfHMhal6RUS8c+GzHiNQLKCAFtNVGaiA7suc9WK8r1q7t2tgtbM3czsBdbqd/ZKZ1eklSuXPZK3TznX5nqgx0rmuodx+juwNrK88Nqiecwfqj0bE6yPiX0TE+aVnXxYR71qRJg2sFVgeLRdQQMvtaoxUQPdVznox3let3ds1sNrZm7mdgDrdzn7JzOr0EqXyZ7LWaee6fE/UGOlc11BuP0fmBtZnR8R7IuLTFzL/ZUS8OCJ+69Lzb7j49tUPLxx/eEwDawWWR8sFFNByuxojFdB9lbNejPdVa/d2Dax29mZuJ6BOt7NfMrM6vUSp/Jmsddq5Lt8TNUY61zWU28+RuYH1fRffpvofriP+6Yj4toi4EhFvjIjvve6///Pjjxs+8a/fHBHfviJNGlgrsDxaLqCAltvVGKmA7quc9WK8r1q7t2tgtbM3czsBdbqd/ZKZ1eklSuXPZK3TznX5nqgx0rmuodx+jqwNrE+MiF+4+P1Vf+8S8Z9ExAuOv/fq8K//dkT8ZkT8rUvP/FpEfG1E/EVEfHxEvCMiXn7pvx+aXve3T5sIZhdQQPveAQrovvnJejHeV63d2zWw2tmbuZ2AOt3OfsnM6vQSpfJnstZp57p8T9QY6VzXUG4/R9YG1rOO37D63Ij4woj4pIj4Py41pw7yh1/o/t6I+LRLaTj8vqtXXYz9q4g4/N6sQ0PreZf+++G//Vz7tIlgdgEFtO8doIDum5+sF+N91dq9XQOrnb2Z2wmo0+3sl8ysTi9RKn8ma512rsv3RI2RznUN5fZzZG1g3Un2445/efCe6x48/Ljgjx3/3edFxK9HxKcc/+/Djx3+SER8WUR86fGvGR5++fsvR8T3XDS+fue6XwB/pxj8dwLFAgpoMV2VgQrovsxZL8b7qrV7uwZWO3sztxNQp9vZL5lZnV6iVP5M1jrtXJfviRojnesayu3nmLGBdfjxwh+PiNdex//+i29kfdXFXyP8o+O/f2FE/GpEPHVhmr7r2OC6/FcMFw71GIF1AgroOq/aTyug+4pnvRjvq9bu7RpY7ezN3E5AnW5nv2RmdXqJUvkzWeu0c12+J2qMdK5rKLefY7YG1uFbVYcfATz8aOHlfx6LiK+++H1X/9ulf/mNEfG2FSn6m4j4uosfWXxoxZjHH3300Uc1vdaiTf78d77pj1MI/Oi9n/Gkdbz7/Z+fYl1f+bmHL2T6Zy+Br/nG9+316qrv/aWfen7V+VpN5ly3kjdvSwF1uqX+nedWp+9sdMoTWeu0c33Krth/rHO9vfHdd9/dXb+ou4C2Z3/8jYd1vu7iF7f/REQcfnzw8j+Hb159fUT87nX//mUR8S3H36F1+D1Zh18Cf/iRw3dHxNMi4jsi4geO735i6OVfAr94KRpYi6k8eBRQQPveCgrovvnJejHeV63d2zWw2tmbuZ2AOt3OfsnM6vQSpfJnstZp57p8T9QY6Vxvr6yBtb3pkjceGlY/GBH/3U0efvtFY+pbI+L/W/Ki6545/GL4X7z4McOXXPr3fxgRX3LR+PpAwfsMIbBYwFeYF1M1edBXmPdlz/qjCfuqtXu7HyFsZ2/mdgLqdDv7JTOr00uUyp/JWqed6/I9UWOkc11Duf0c2b+Bdatf1v6hiDj8iOD/euIvXn9rRHyTBlb7jTxbBApo3xlXQPfNT9aL8b5q7d6ugdXO3sztBNTpdvZLZlanlyiVP5O1TjvX5XuixkjnuoZy+zkyN7AOa/vvI+L+65j//cWvnfram/zI4OXHPjMi3hARh1/I8znHv0T4zuOPIX7s+ODNvoH1aES8NCL+rH1qRZBZQAHtO7sK6L75yXox3let3ds1sNrZm7mdgDrdzn7JzOr0EqXyZ7LWaee6fE/UGOlc11BuP0fmBtaLIuJfH39f1VLpJ34E8PBL3X/++Ivdnxh7+CXthx83/MnjO98YEd973Yu//+L//r6lk3mOQKmAAloqV2ecArqvc9aL8b5q7d6ugdXO3sztBNTpdvZLZlanlyiVP5O1TjvX5XuixkjnuoZy+zmyNrCeGhH/IiJes5L48u+w+uKIeDginrXwHYdfBv9VEfFHC5/3GIFiAQW0ctXujAAAIABJREFUmK7KQAV0X+asF+N91dq9XQOrnb2Z2wmo0+3sl8ysTi9RKn8ma512rsv3RI2RznUN5fZzZG1g/Z2LZtJ7I+Lw1wPX/HP9L2E//CXCByLik+/wklv9JcM1c3uWwGIBBXQxVZMHFdB92bNejPdVa/d2Dax29mZuJ6BOt7NfMrM6vUSp/Jmsddq5Lt8TNUY61zWU28+RtYF1aDy9q4D3Zn9F8NC8uuf4+6+eFxGHXwx/+OejEfHbF78f683HHzf8cMF8hlQQ+NTP/onnn991fl9EvDwinllhytOnOI/H4iwePrtydv+f/sHr33f9CxXQ04n3fIMCuqduRNaL8UHtxa/6heefP/Xsvjgf7H+vnhIPn33s/P73vOOVN/zvlQbWvufB2/sUUKf7zMsTUanT++Yna512rvfdN6e+3bk+VXCM8VkbWGPoi3J3gWPz6vBtvGfsPtk+E3z47MrZC65vYimg+2Bv9VYFdCvJm78n68X48ebVXWeD/+/V+Quub2JpYO17Hry9TwF1us+8aGDVyUvWOu1c19k/pbO4f5fKjTVOA2usfIl2pcBznvuWw4+AvnrlsN4ef/CDv3fPk36fmwLaW4qeHI8Cum9+0l6MX/3QA3E++P9encWDjzz4iif975UG1r7nwdv7FFCn+8yLBladvKSt09/w0HkdwX1neeRnXvGkHoA6va+3t28roIG1rae3dSbwnOe+5UPD/NjgrezO47EP/v49z778n12MO9to14WjgbVvfhJfjBP879X5Y4+8/ZVP+t8rF+N9z4O39ymgTveZFw2sOnlJXKc1sOpsoaJZ3L+L2IYbpIE1XMoEvEZAAV2jVf9Z/z9A9c0zzOhc951F57rv/IiujoAGVh3n0ll80C2VWzZOnV7m1OopdbqVvHm3ENDA2kLRO7oVUEC7Tc3jgSmgfeen1+ic614zczUu57rv/IiujoAGVh3n0lk0sErllo1Tp5c5tXpKnW4lb94tBDSwtlD0jm4FFNBuU+ODbt+p6To657rr9Ghg9Z0e0VUS0MCqBF04jQZWIdzCYer0QqhGj2lgNYI37SYCGlibMHpJrwIKaK+ZuRqXAtp3fnqNzrnuNTPOdd+ZEV1NAQ2smtrr59LAWm+2ZoQ6vUar/rPu3/XNzbidgAbWdpbe1KGAAtphUi6FpID2nZ9eo3Oue82MBlbfmRFdTQENrJra6+fSwFpvtmaEOr1Gq/6z7t/1zc24nYAG1naW3tShgALaYVI0sPpOygDROdd9J8nFuO/8iK6OgAZWHefSWTSwSuWWjVOnlzm1ekqdbiVv3i0ENLC2UPSObgUU0G5T83hgCmjf+ek1Oue618xcjcu57js/oqsjoIFVx7l0Fg2sUrll49TpZU6tnlKnW8mbdwsBDawtFL2jWwEFtNvU+KDbd2q6js657jo9Glh9p0d0lQQ0sCpBF06jgVUIt3CYOr0QqtFjGliN4E27iYAG1iaMXtKrgALaa2auxqWA9p2fXqNzrnvNjHPdd2ZEV1NAA6um9vq5NLDWm60ZoU6v0ar/rPt3fXMzbieggbWdpTd1KKCAdpiUSyEpoH3np9fonOteM6OB1XdmRFdTQAOrpvb6uTSw1putGaFOr9Gq/6z7d31zM24noIG1naU3dSiggHaYFA2svpMyQHTOdd9JcjHuOz+iqyOggVXHuXQWDaxSuWXj1OllTq2eUqdbyZt3CwENrC0UvaNbAQW029Q8HpgC2nd+eo3Oue41M1fjcq77zo/o6ghoYNVxLp1FA6tUbtk4dXqZU6un1OlW8ubdQkADawtF7+hWQAHtNjU+6Padmq6jc667To8GVt/pEV0lAQ2sStCF02hgFcItHKZOL4Rq9JgGViN4024ioIG1CaOX9CqggPaamatxKaB956fX6JzrXjPjXPedGdHVFNDAqqm9fi4NrPVma0ao02u06j/r/l3f3IzbCWhgbWfpTR0KKKAdJuVSSApo3/npNTrnutfMaGD1nRnR1RTQwKqpvX4uDaz1ZmtGqNNrtOo/6/5d39yM2wloYG1n6U0dCiigHSZFA6vvpAwQnXPdd5JcjPvOj+jqCGhg1XEunUUDq1Ru2Th1eplTq6fU6Vby5t1CQANrC0Xv6FZAAe02NY8HpoD2nZ9eo3Oue83M1bic677zI7o6AhpYdZxLZ9HAKpVbNk6dXubU6il1upW8ebcQ0MDaQtE7uhVQQLtNjQ+6faem6+ic667To4HVd3pEV0lAA6sSdOE0GliFcAuHqdMLoRo9poHVCN60mwhoYG3C6CW9CiigvWbmalwKaN/56TU657rXzDjXfWdGdDUFNLBqaq+fSwNrvdmaEer0Gq36z7p/1zc343YCGljbWXpThwIKaIdJuRSSAtp3fnqNzrnuNTMaWH1nRnQ1BTSwamqvn0sDa73ZmhHq9Bqt+s+6f9c3N+N2AhpY21l6U4cCCmiHSdHA6jspA0TnXPedJBfjvvMjujoCGlh1nEtn0cAqlVs2Tp1e5tTqKXW6lbx5txDQwNpC0Tu6FVBAu03N44EpoH3np9fonOteM3M1Lue67/yIro6ABlYd59JZNLBK5ZaNU6eXObV6Sp1uJW/eLQQ0sLZQ9I5uBRTQblPjg27fqek6Oue66/RoYPWdHtFVEtDAqgRdOI0GViHcwmHq9EKoRo9pYDWCN+0mAhpYmzB6Sa8CCmivmbkalwLad356jc657jUzznXfmRFdTQENrJra6+fSwFpvtmaEOr1Gq/6z7t/1zc24nYAG1naW3tShgALaYVIuhaSA9p2fXqNzrnvNjAZW35kRXU0BDaya2uvn0sBab7ZmhDq9Rqv+s+7f9c3NuJ2ABtZ2lt7UoYAC2mFSNLD6TsoA0TnXfSfJxbjv/IiujoAGVh3n0lk0sErllo1Tp5c5tXpKnW4lb94tBDSwtlD0jm4FFNBuU/N4YApo3/npNTrnutfMXI3Lue47P6KrI6CBVce5dBYNrFK5ZePU6WVOrZ5Sp1vJm3cLAQ2sLRS9o1sBBbTb1Pig23dquo7Oue46PRpYfadHdJUENLAqQRdOo4FVCLdwmDq9EKrRYxpYjeBNu4mABtYmjF7Sq4AC2mtmrsalgPadn16jc657zYxz3XdmRFdTQAOrpvb6uTSw1putGaFOr9Gq/6z7d31zM24noIG1naU3dSiggHaYlEshKaB956fX6JzrXjOjgdV3ZkRXU0ADq6b2+rk0sNabrRmhTq/Rqv+s+3d9czNuJ6CBtZ2lN3UooIB2mBQNrL6TMkB0znXfSXIx7js/oqsjoIFVx7l0Fg2sUrll49TpZU6tnlKnW8mbdwsBDawtFL2jWwEFtNvUPB6YAtp3fnqNzrnuNTNX43Ku+86P6OoIaGDVcS6dRQOrVG7ZOHV6mVOrp9TpVvLm3UJAA2sLRe/oVkAB7TY1Puj2nZquo3Ouu06PBlbf6RFdJQENrErQhdNoYBXCLRymTi+EavSYBlYjeNNuIqCBtQmjl/QqoID2mpmrcSmgfeen1+ic614z41z3nRnR1RTQwKqpvX4uDaz1ZmtGqNNrtOo/6/5d39yM2wloYG1n6U0dCiigHSblUkgKaN/56TU657rXzGhg9Z0Z0dUU0MCqqb1+Lg2s9WZrRqjTa7TqP+v+Xd/cjNsJaGBtZ+lNHQoooB0mRQOr76QMEJ1z3XeSXIz7zo/o6ghoYNVxLp1FA6tUbtk4dXqZU6un1OlW8ubdQkADawtF7+hWQAHtNjWPB6aA9p2fXqNzrnvNzNW4nOu+8yO6OgIaWHWcS2fRwCqVWzZOnV7m1OopdbqVvHm3ENDA2kLRO7oVUEC7TY0Pun2npuvonOuu06OB1Xd6RFdJQAOrEnThNBpYhXALh6nTC6EaPaaB1QjetJsIaGBtwuglvQoooL1m5mpcCmjf+ek1Oue618w4131nRnQ1BTSwamqvn0sDa73ZmhHq9Bqt+s+6f9c3N+N2AhpY21l6U4cCCmiHSbkUkgLad356jc657jUzGlh9Z0Z0NQU0sGpqr59LA2u92ZoR6vQarfrPun/XNzfjdgIaWNtZelOHAgpoh0nRwOo7KQNE51z3nSQX477zI7o6AhpYdZxLZ9HAKpVbNk6dXubU6il1upW8ebcQ0MDaQtE7uhVQQLtNzeOBKaB956fX6JzrXjNzNS7nuu/8iK6OgAZWHefSWTSwSuWWjVOnlzm1ekqdbiVv3i0ENLC2UPSObgUU0G5T44Nu36npOjrnuuv0aGD1nR7RVRLQwKoEXTiNBlYh3MJh6vRCqEaPaWA1gjftJgIaWJswekmvAgpor5m5GpcC2nd+eo3Oue41M85135kRXU0BDaya2uvn0sBab7ZmhDq9Rqv+s+7f9c3NuJ2ABtZ2lt7UoYAC2mFSLoWkgPadn16jc657zYwGVt+ZEV1NAQ2smtrr59LAWm+2ZoQ6vUar/rPu3/XNzbidgAbWdpbe1KGAAtphUjSw+k7KANE5130nycW47/yIro6ABlYd59JZNLBK5ZaNU6eXObV6Sp1uJW/eLQQ0sLZQ9I5uBRTQblPzeGAKaN/56TU657rXzFyNy7nuOz+iqyOggVXHuXQWDaxSuWXj1OllTq2eUqdbyZt3CwENrC0UvaNbAQW029T4oNt3arqOzrnuOj0aWH2nR3SVBDSwKkEXTqOBVQi3cJg6vRCq0WMaWI3gTbuJgAbWJoxe0quAAtprZq7GpYD2nZ9eo3Oue82Mc913ZkRXU0ADq6b2+rk0sNabrRmhTq/Rqv+s+3d9czNuJ6CBtZ2lN3UooIB2mJRLISmgfeen1+ic614zo4HVd2ZEV1NAA6um9vq5NLDWm60ZoU6v0ar/rPt3fXMzbieggbWdpTd1KKCAdpgUDay+kzJAdM5130lyMe47P6KrI6CBVce5dBYNrFK5ZePU6WVOrZ5Sp1vJm3cLAQ2sLRS9o1sBBbTb1DwemALad356jc657jUzV+NyrvvOj+jqCGhg1XEunUUDq1Ru2Th1eplTq6fU6Vby5t1CQANrC0Xv6FZAAe02NT7o9p2arqNzrrtOjwZW3+kRXSUBDaxK0IXTaGAVwi0cpk4vhGr0mAZWI3jTbiKggbUJo5f0KqCA9pqZq3EpoH3np9fonOteM+Nc950Z0dUU0MCqqb1+Lg2s9WZrRqjTa7TqP+v+Xd/cjNsJaGBtZ+lNHQoooB0m5VJICmjf+ek1Oue618xoYPWdGdHVFNDAqqm9fi4NrPVma0ao02u06j/r/l3f3IzbCWhgbWfpTR0KKKAdJkUDq++kDBCdc913klyM+86P6OoIaGDVcS6dRQOrVG7ZOHV6mVOrp9TpVvLm3UJAA2sLRe/oVkAB7TY1jwemgPadn16jc657zczVuJzrvvMjujoCGlh1nEtn0cAqlVs2Tp1e5tTqKXW6lbx5txDQwNpC0Tu6FVBAu02ND7p9p6br6JzrrtOjgdV3ekRXSUADqxJ04TQaWIVwC4ep0wuhGj2mgdUI3rSbCGhgbcLoJb0KKKC9ZuZqXApo3/npNTrnutfMONd9Z0Z0NQU0sGpqr59LA2u92ZoR6vQarfrPun/XNzfjdgIaWNtZelOHAgpoh0m5FJIC2nd+eo3Oue41MxpYfWdGdDUFNLBqaq+fSwNrvdmaEer0Gq36z7p/1zc343YCGljbWXpThwIKaIdJ0cDqOykDROdc950kF+P/v707jZkmLas4fo2DyGZkcECNisFAZHPLgIAsM7ggECTIIiBESQAjUVQIAsEFxEhYlShEDKi4sIigQZAAyirIIiNfVESJC1FARVlkMcA49s1b7dS0/bxd3dXVfZ63fp3Mh3m7lqv/5z7Pdffpqruy9VHdYQgIsA7DedezCLB2JTdsP316GKdjbaVPH4u88+6DgABrHxQdI5aABhorzecL00Cz9Umtjq9TlTlTF19n66O6wxAQYB2G865nEWDtSm7Yfvr0ME7H2kqfPhZ5590HAQHWPig6RiwBDTRWGl90s6WJro6vo+URYGXLo7oDERBgHQj0jqcRYO0IbuBu+vRAUEfaTIB1JPBOuxcCAqy9YHSQVAIaaKoyZ+rSQLP1Sa2Or1OV4etsZVR3SAICrEPS3v5cAqztmW2zhz69Da3Db2v+fXjmzrg/AgKs/bF0pEACGmigKL2SNNBsfVKr4+tUZQRY2cqo7pAEBFiHpL39uQRY2zPbZg99ehtah9/W/PvwzJ1xfwQEWPtj6UiBBDTQQFEEWNminILq+DpbJBPjbH1UdxgCAqzDcN71LAKsXckN20+fHsbpWFvp08ci77z7ICDA2gdFx4gloIHGSvP5wjTQbH1Sq+PrVGXO1MXX2fqo7jAEBFiH4bzrWQRYu5Ibtp8+PYzTsbbSp49F3nn3QUCAtQ+KjhFLQAONlcYX3Wxpoqvj62h5BFjZ8qjuQAQEWAcCveNpBFg7ghu4mz49ENSRNhNgHQm80+6FgABrLxgdJJWABpqqzJm6NNBsfVKr4+tUZfg6WxnVHZKAAOuQtLc/lwBre2bb7KFPb0Pr8Nuafx+euTPuj4AAa38sHSmQgAYaKEqvJA00W5/U6vg6VRkBVrYyqjskAQHWIWlvfy4B1vbMttlDn96G1uG3Nf8+PHNn3B8BAdb+WDpSIAENNFAUAVa2KKegOr7OFsnEOFufxOque8PnffPl51/+mKq6a1V9cWKN/6+my+ujdV695rzLznvKv7/vIe9efV+Ala2iAGtaffTpafmOPbo+PZag/Y9JQIB1TPrOPTkBDXRyxKNOoIGOwjfbnfk6W3q+ztYnrbouvHprVV09rbaB9Xz6vMvOu+1qiCXAGkjvSJsJsKYFr09Py3fs0fXpsQTtf0wCAqxj0nfuyQlooJMjHnUCDXQUvtnuzNfZ0vN1tj5p1V34dc99cVXdN62uLev53Q+/96H36+8jwNqS4IE3F2BNC1yfnpbv2KPr02MJ2v+YBARYx6Tv3JMT0EAnRzzqBBroKHyz3Zmvs6Xn62x90qq78Oue+/FTc9vgSfAur49++G8feoEAK210nVyPAGtarfTpafmOPbo+PZag/Y9JQIB1TPrOPTkBDXRyxKNOoIGOwjfbnfk6W3q+ztYnrTp+TlPkyvXwc7Y+qdXxdaoyZ+ri62x9VHd2AgIsI+ScJqCBZsurgWbrk1odX6cqY2KcrUxmdfycqcuyKn06W5/U6vg6VRl9OlsZ1Q0hIMAaQsk2p5aABpotnYlxtj6p1fF1qjImxtnKZFbHz5m6CLCydUmvjq+zFTL/ztZHdWcnIMAyQs5pAhpotrwaaLY+qdXxdaoyAqxsZTKr4+dMXQRY2bqkV8fX2QqZf2frozoBljEwYwIaaLb4Gmi2PqnV8XWqMgKsbGUyq+PnTF0EWNm6pFfH19kKmX9n66M6AZYxMGMCGmi2+Bpotj6p1fF1qjICrGxlMqvj50xdBFjZuqRXx9fZCpl/Z+ujOgGWMTBjAhpotvgaaLY+qdXxdaoyAqxsZTKr4+dMXQRY2bqkV8fX2QqZf2frozoBljEwYwIaaLb4Gmi2PqnV8XWqMgKsbGUyq+PnTF0EWNm6pFfH19kKmX9n66M6AZYxMGMCGmi2+Bpotj6p1fF1qjICrGxlMqvj50xdBFjZuqRXx9fZCpl/Z+ujOgGWMTBjAhpotvgaaLY+qdXxdaoyAqxsZTKr4+dMXQRY2bqkV8fX2QqZf2frozoBljEwYwIaaLb4Gmi2PqnV8XWqMgKsbGUyq+PnTF0EWNm6pFfH19kKmX9n66M6AZYxMGMCGmi2+Bpotj6p1fF1qjICrGxlMqvj50xdBFjZuqRXx9fZCpl/Z+ujOgGWMTBjAhpotvgaaLY+qdXxdaoyAqxsZTKr4+dMXQRY2bqkV8fX2QqZf2frozoBljEwYwIaaLb4Gmi2PqnV8XWqMgKsbGUyq+PnTF0EWNm6pFfH19kKmX9n66M6AZYxMGMCGmi2+Bpotj6p1fF1qjICrGxlMqvj50xdBFjZuqRXx9fZCpl/Z+ujOgGWMTBjAhpotvgaaLY+qdXxdaoyAqxsZTKr4+dMXQRY2bqkV8fX2QqZf2frozoBljEwYwIaaLb4Gmi2PqnV8XWqMgKsbGUyq+PnTF0EWNm6pFfH19kKmX9n66M6AZYxMGMCGmi2+Bpotj6p1fF1qjICrGxlMqvj50xdBFjZuqRXx9fZCpl/Z+ujOgGWMTBjAhpotvgaaLY+qdXxdaoyAqxsZTKr4+dMXQRY2bqkV8fX2QqZf2frozoBljEwYwIaaLb4Gmi2PqnV8XWqMgKsbGUyq+PnTF0EWNm6pFfH19kKmX9n66M6AZYxMGMCGmi2+Bpotj6p1fF1qjICrGxlMqvj50xdBFjZuqRXx9fZCpl/Z+ujOgGWMTBjAhpotvgaaLY+qdXxdaoyAqxsZTKr4+dMXQRY2bqkV8fX2QqZf2frozoBljEwYwIaaLb4Gmi2PqnV8XWqMgKsbGUyq+PnTF0EWNm6pFfH19kKmX9n66M6AZYxMGMCGmi2+Bpotj6p1fF1qjICrGxlMqvj50xdBFjZuqRXx9fZCpl/Z+ujOgGWMTBjAhpotvgaaLY+qdXxdaoyAqxsZTKr4+dMXQRY2bqkV8fX2QqZf2frozoBljEwYwIaaLb4Gmi2PqnV8XWqMgKsbGUyq+PnTF0EWNm6pFfH19kKmX9n66M6AZYxMGMCGmi2+Bpotj6p1fF1qjICrGxlMqvj50xdBFjZuqRXx9fZCpl/Z+ujOgGWMTBjAhpotvgaaLY+qdXxdaoyAqxsZTKr4+dMXQRY2bqkV8fX2QqZf2frozoBljEwYwIaaLb4Gmi2PqnV8XWqMgKsbGUyq+PnTF0EWNm6pFfH19kKmX9n66M6AZYxMGMCGmi2+Bpotj6p1fF1qjICrGxlMqvj50xdBFjZuqRXx9fZCpl/Z+ujOgGWMTBjAhpotvgaaLY+qdXxdaoyAqxsZTKr4+dMXQRY2bqkV8fX2QqZf2frozoBljEwYwIaaLb4Gmi2PqnV8XWqMgKsbGUyq+PnTF0EWNm6pFfH19kKmX9n66M6AZYxMGMCGmi2+Bpotj6p1fF1qjICrGxlMqvj50xdBFjZuqRXx9fZCpl/Z+ujOgGWMTBjAhpotvgaaLY+qdXxdaoyAqxsZTKr4+dMXQRY2bqkV8fX2QqZf2frozoBljEwYwIaaLb4Gmi2PqnV8XWqMgKsbGUyq+PnTF0EWNm6pFfH19kKmX9n66M6AZYxMGMCGmi2+Bpotj6p1fF1qjICrGxlMqvj50xdBFjZuqRXx9fZCpl/Z+ujOgGWMTBjAhpotvgaaLY+qdXxdaoyAqxsZTKr4+dMXQRY2bqkV8fX2QqZf2frozoBljEwYwIaaLb4Gmi2PqnV8XWqMgKsbGUyq+PnTF0EWNm6pFfH19kKmX9n66M6AZYxMGMCGmi2+Bpotj6p1fF1qjICrGxlMqvj50xdBFjZuqRXx9fZCpl/Z+ujOgGWMTBjAhpotvgaaLY+qdXxdaoyAqxsZTKr4+dMXQRY2bqkV8fX2QqZf2frozoBljEwYwIaaLb4Gmi2PqnV8XWqMgKsbGUyq+PnTF0EWNm6pFfH19kKmX9n66M6AZYxMGMCGmi2+Bpotj6p1fF1qjICrGxlMqvj50xdBFjZuqRXx9fZCpl/Z+ujOgGWMTBjAhpotvgaaLY+qdXxdaoyAqxsZTKr4+dMXQRY2bqkV8fX2QqZf2frozoBljEwYwIaaLb4Gmi2PqnV8XWqMgKsbGUyq+PnTF0EWNm6pFfH19kKmX9n66M6AZYxMGMCGmi2+Bpotj6p1fF1qjICrGxlMqvj50xdBFjZuqRXx9fZCpl/Z+ujOgGWMTBjAhpotvgaaLY+qdXxdaoyAqxsZTKr4+dMXQRY2bqkV8fX2QqZf2frozoBljEwYwIaaLb4Gmi2PqnV8XWqMgKsbGUyq+PnTF0EWNm6pFfH19kKmX9n66M6AZYxMGMCGmi2+Bpotj6p1fF1qjICrGxlMqvj50xdBFjZuqRXx9fZCpl/Z+ujOgGWMTBjAhpotvgaaLY+qdXxdaoyAqxsZTKr4+dMXQRY2bqkV8fX2QqZf2frozoBljEwYwIaaLb4Gmi2PqnV8XWqMgKsbGUyq+PnTF0EWNm6pFfH19kKmX9n66M6AZYxMGMCGmi2+Bpotj6p1fF1qjICrGxlMqvj50xdBFjZuqRXx9fZCpl/Z+ujOgGWMTBjAhpotvgaaLY+qdXxdaoyAqxsZTKr4+dMXQRY2bqkV8fX2QqZf2frozoBljEwYwIaaLb4Gmi2PqnV8XWqMgKsbGUyq+PnTF0EWNm6pFfH19kKmX9n66M6AZYxMGMCGmi2+Bpotj6p1fF1qjICrGxlMqvj50xdBFjZuqRXx9fZCpl/Z+ujOgGWMTBjAhpotvgaaLY+qdXxdaoyAqxsZTKr4+dMXQRY2bqkV8fX2QqZf2frozoBljEwYwIaaLb4Gmi2PqnV8XWqMgKsbGUyq+PnTF0EWNm6pFfH19kKmX9n66M6AZYxMGMCGmi2+Bpotj6p1fF1qjICrGxlMqvj50xdBFjZuqRXx9fZCpl/Z+ujOgGWMTBjAhpotvgaaLY+qdXxdaoyAqxsZTKr4+dMXQRY2bqkV8fX2QqZf2frozoBljEwYwIaaLb4Gmi2PqnV8XWqMgKsbGUyq+PnTF0EWNm6pFfH19kKmX9n66M6AZYxMGMCGmi2+Bpotj6p1fF1qjICrGxlMqvj50xdBFjZuqRXx9fZCpl/Z+ujOgGWMTBjAhpotvgaaLY+qdXxdaoyAqxsZTKr4+dMXQRY2bqkV8fX2QqZf2frozoB1tgxcH5V3bmqHl5Vt6uqa3YH/GxVvaOqnlxVr66qy8aeyP77J6CB7p/pPo+oge6T5nyOxdfZWvN1tj5p1fFzmiJXroefs/VJrY6vU5UAczxrAAAVfklEQVTxQ1O2MqobQuC8IRvNeJvrVNWLqupOGxi8tKoeUlUfmzGryI+ugUbK8n9FmRhn65NaHV+nKmNinK1MZnX8nKnLsip9Oluf1Or4OlUZfTpbGdUNISDAOpnSF1bVC6rqPkNAVtVzuqu0Pjdwe5sdgIAGegDII05hYjwC3ox35ets8fk6W5+06vg5TZEr18PP2fqkVsfXqcoIsLKVUd0QAgKskyndpqreWFVX7W3ywqp6WFVdparaVVd37L33mcX2l1TV24aAt81hCGigh+G861lMjHclN+/9+Dpbf77O1ietOn5OU0SAla3I6aiOr7N10qez9VHd2QkIsE7m8/NV9bje25+qqjtU1aXdv60LuB5bVU8x6HIIaKA5WqyrRAPN1ie1Or5OVeZMXXydrU9adfycpogAK1uR01EdX2frpE9n66M6AdYuY+BqVfWyqrprb+e/rqqLq+rD3b9duLgC601VddPeNm2f+1WV2wh3oT7BPhroBFD3eEgNdI8wZ3Qovs4Wm6+z9Umrjp/TFBFgZStyOqrj62yd9OlsfVQnwNplDFxQVa+tqlv0dm5h1d2q6hPdv11r8f4ru1BrudlbutDrv3Y5qX32T0AD3T/TfR5RA90nzfkci6+ztebrbH3SquPnNEUEWNmKnI7q+DpbJ306Wx/VCbB2GQNfUVVvr6rrbxlgvb+qbl1VH9zlpPbZPwENdP9M93lEDXSfNOdzLL7O1pqvs/VJq46f0xQRYGUrcjqq4+tsnfTpbH1UJ8DaZQwIsHahFriPBhooSq8kDTRbn9Tq+DpVmTN18XW2PmnV8XOaIgKsbEVOR3V8na2TPp2tj+oEWLuMgYMGWBdddNHluxRpHwQQQAABBBBAAAEEEEAAAQQQQGDfBC699NK4h/7FFbRv6Dse74ur6lVVdbve/kPWwHpXVd2pqj6yzXkFWNvQsi0CCCCAAAIIIIAAAggggAACCExJQIA1Jd39HvsqVfXiqrpX77CrTyFct9B7C73aPv+933IcDQEEEEAAAQQQQAABBBBAAAEEEJgvAVdgnaz9Y6rqyb23P1NVl1TV27p/u6iq3lxV1+ht86Sq+sn5DiefHAEEEEAAAQQQQAABBBBAAAEEENg/AQHWyUxv3tairapr9zZ5Q1Xdu/v/l1bVHc8ScO1fLUdEAAEEEEAAAQQQQAABBBBAAAEEZkhAgHWy6I3NLy7Ws/qxgePi+VX1g4srsD47cHubIYAAAggggAACCCCAAAIIIIAAAggMICDAOjuka1bVs6rqQRtYvq6qHlhVHxrA3CYIIIAAAggggAACCCCAAAIIIIAAAlsQEGBthnV+VV1cVY/unkrYQq32+mRVvbtbJ+vVVXXZ5kPZAgEEEEAAAQQQQAABBBBAAAEEEEBgWwICrG2J2R4BBBBAAAEEEEAAAQQQQAABBBBA4KAEBFgHxe1kCCCAAAIIIIAAAggggAACCCCAAALbEhBgbUvM9ggggAACCCCAAAIIIIAAAggggAACByUgwDoobidDAAEEEEAAAQQQQAABBBBAAAEEENiWgABrW2K2RwABBBBAAAEEEEAAAQQQQAABBBA4KAEB1kFxOxkCCCCAAAIIIIAAAggggAACCCCAwLYEBFjbErM9AggggAACCCCAAAIIIIAAAggggMBBCQiwDorbyc4BArerqjdU1VV6n+XyqrpTVf3JCZ/vMVX15JX3/qmqbltV/xLM5KKqenNVXaNX42Or6inBNfdLu15Vvb6qbtb7x7tX1StOSf3KPAwBns719PmLv7cXV9Wjq+pbquqC3pD4SFW9s6p+uapeXVWXHWa4OMspIMDTuZ5u3zualx/RzZv6nv5A159/qareU1VtbuWFQCPA07meXjdCr9715gf33nxTVd2tqj5hSCMwloAAayxB+8+NwJdU1Wuq6lYrH/xJVfWTa2BcrapetviiddeV955dVQ8Pn6Cd5gDrmlX1nKp64Ap3AdbcHLv58/J05sS4efhZVfWgzRLW6zqvf2jAtjY59wnw9On39KOq6hfC50jnvpNyPiFPZ3p63Qj5wqpq33EeuvKmACvHT6e+EgHWqZfQBzgCgR/pflnon/pd3a+J7aqA/usmVfWWqrpO7x8/V1V37P79COUPPuVpDbBuWlXPr6pbrvmkAqzB8s9qQ57OkrvNTZ5YVT+1RVm/VlU/tNin/X31QoCns8bAtp7+n6q68+JK9T/O+hiqOSIBnj4i/IGnbj7/iRPu1BBgDYRos80EBFibGdkCgVUCN6+qP62qa/fe+ExVXVJVb1vZ+AFV9Tsr//aOxXbftbiE/mPhaE9TgNV+8Wm3JbQvvG3Se9JLgBU+6I5UHk8fCfwJp71B9zf2K3vvf7Sq7tfdqv313ZWtX9t7/z+720zarUdeCPB01hhYp0dbjqF5uv3w1770/vxKye324B/N+hiqOSIBnj4i/IGnvldVvWTxA9QXrNlegDUQos02ExBgbWZkCwRWCbT1r367m3j131tdH2rodm2dlxa6tFsK233+7daZ9vpsVf3F4uqtth7EH1TVp1cKWV1ba9kcWrD2+Kr6gcWEsAU77YvfMxdrWT11zTHa34Dbd7+W3Lo7/r91VzC1WyXbelGb1sBq9bdbKh/XhXjL+j/ZXWV20ho1q/W/f7H9d1TVD3csWgNsYV+b4P7jhmG4bp2xdbsIsPh5HYGhXh26HU+fobyrp++yCKRftSLU6m3a7e/N6hde/ubvJYGhXh26HU+P83QLo9uPfN/arf/5ZVV1n96V6Ot+MBNg8XOfwFCvDt2Op8d5enV0th+R2/eG/o/7/W0EWPy8NwICrL2hdKCZEWhflF6+8plX/zi3Cdtbq+pretu1MKkFRn/Z/dtXdb9W3GYDv7+pqnt2C5suN10XYP10Vb2gqr56zfFe1IVaLRhrr+b/R1bV0084d1tAdfVvxGpI126NfG5X29k+wro1albrbwvat8Cqfc7la+jVaqvHap+xLQjbZ9+O6QvuzIy6xcfl6TOwEjzdAqx7LwL09qX2wqr6iqq6x8oDGFp41UKs5WvTwzS2GAo2PUcI8HSOp882pL60+6Hu+3obtava2w9a7Wp3LwSWBHg609Ntrt1u971RJ1T7rvOrix/N29x8+RJg8fHeCAiw9obSgWZGoP16+MaqunHvc39q8dS7O1TVpd2/tcnXa1dCoLage7uiqK3T0halbP//7QPZtRDrO6vqn7vtV0Ob91ZV+0Xphiccb/ULXjtWe3rXukt9TyqpH2BtW38LsdrlxctbJ4dcNdWuSmsLOW969Y/1593Cz9+95umPAqxNJOf7Pk9v/zdpSk+fbSSu+6W3/X1sV3j863yHsE++QoCnsz19rap6Zfek0b507Qeoh3RXunsSIVv3CfB0nqdXvwu09eu+d/EDUwuh/1CAxcBTEBBgTUHVMedCYPUKgPa5+4FLu/Wv/X//df9F6PXi7h/WLUj5wm7NhxaGtbDoZ1b2/9nF/z/hhABrCPdlAHXSJdbtSYpPq6pv6sK11Su5+gFWWzD5V1ZO2up/WPdv7b3+L6qrfDYFWNusafPji0uX21Vs7alF7+yeXLTu+AKsIaNkvtvwdI6nTxqF7YeB31tzm0J7atkz5jt0ffITCPB0rqdbGPFnVdVfy67J2H5Ya/OcZS83uBHoE+DpHE+vPnGwhVc/1j2F8G4CLMadioAAayqyjjsHAi0waVdhXbX3Ydu6Le0qo6t3V1/dovfeP3VrP7Rb5db98tj+vd1e+A/dPuseG9x/2uG6gKZdbt9Co/9YrKHVwqj2X//1W91thOsmjqtXMKwL2JYB1pD61/1S1r8lcF39y4Wa25Ud7baC9jl2faqYAGsOLtzvZ+Tpqot7SFf/Jh3T022i3Dz9c2skb7cxt7XzlrdH73dUONppJsDTuZ5utwa/vaquf8IAa35vP6i5Cus0O3D/tfN0hqdXw6umdN+z7S4IV2Dtf/w74pr1bUBBAIHhBFpI1RZXb08UXL6WVw21RQxXw61nd1dktclY+8WxrY/15WvCr//u/dvzqurBa47fnrS1LqBp4dnvd9uvWxR1GWDdpFs8ta13s3z1b29s/3bLqmr3rLfPuXwtA6y2dlebePafErYM75b1t6u82tVmrabl60NdiPf3J9TfZzRcifVbCrDGEpzf/jyd6en2d7I9zXXd7dZt3b+nCK/mZ9aBn5inMz3d5GtLHrSHxHxiMZf6xjVPFl1dM3Sg5DY7xwnw9PE93S6AaU8Obb13+Vr9IUmAdY4b8ZgfzxVYx6Tv3OcCgXVXKbVb61qA9eTeB2xXEd1xwxN3hvDor7O1GtCsrsF1tgDrbO8t61i3zTLAGrJ/O85vVtX39z7Y2epvmz2wW4R+CItN2wiwNhHy/joCPH0FlWXg3ed0aE+325nbr7irtzN/vKoesAja/8gVGoy8gQBPZ3n6JLman1tQ3X+1+VRbDNoLgT4Bnj6upzddPXm20dqeTtyeev5BQxqBXQkIsHYlZz8EzhC4QfeUnP6VSG39hi/qAqslp9Wn6a27AmsI0/5C7GMCrHXn3+YKrCH7r7sCq92S1BpXW4h+6oBp6uMP0cs2p48AT1+h2erfhEN7+qTHcrc1sNoX23bFqxcCmwjwdI6nz6bV6hUbbdvVJx9v0tr78yDA08f1tABrHj6L/ZQCrFhpFHZKCDQP/Xr31Luzlbz6NL0L1qyR9Zqq+p5FsPPpgZ99TIC17vxj18Dqr/HVPsK69XL6j9GdOmCa+vgDZbLZKSPA01cIdkxPrz6We1lVe5BFW8TXelenzFhHLJenj+/p+3RPUf6GqmpLEFxYVffoFmxfVvegqvqNlXHSXxbhiEPIqcMI8PRxPS3ACjPE3MoRYM1NcZ93CgJ3rqq2/tNJfjppHYfVgKU9veOnqqo9vbA9frbdetee5NcWSly+2pUH7TL79uVtTIDVjrfuKYlP7G59vFG3vtfq04HGPoWwPaHwOd2HmTpgmvr4U4wlx8wgwNNX6LDpyaJTeLr9zXtBVbUvvdu8XK2xDa15bcvTx/X0uoW320Np2kNn3ldVt6qql6zcKrz6EIl5jVifdhMBnj6epwVYm0an9yclIMCaFK+Dz4TAuquZ+h999Tac5XvXq6rXLx4Jf7OBnNr94nfoJnttl7EBVjtvW2i+/RI69NX/gtiektg+27qFldcdrz1ZsP2a+jEB1lDctjsSAZ4eBn4qT6/7sjukIgHWEErz3Ianh+k+lafXPbFsU0WPqqpnbNrI+7MlwNPDpJ/K05vObhH3TYS8vzMBAdbO6OyIwJUIPGGxkPDjT2By/+5pfOvebk8DbE8NvPEGnh+uqrtUVfvFcvkaG2A1/z+yqp5+wrn/rlvLq/+I69UviO0phu3JI/fcUP9rq6px6K9ZM/UVUlMfnwXObQI8fXZ9p/R0u0XwcTsMLwHWDtBmtAtPH8/T7cztR6+2IPt9B4y5p3ZXpLtVeACsGW/C08f19NnOLsCasTGn/ugCrKkJO/5cCNy8W8y9PX2w/1pdV2odj/ZI4HarTAuTbtq7ZbDdUvhX3ZP8WkjUnrrVf40NsNqx2t+A23ePwm2Lq7fXBxZPUXxmVf12F7xd3Dvpui+I7VHY7fL/9oXzkqq6Zrf9J7srvJ60CN/aIvaXbai/vX33qnrFngaNAGtPIGd6GJ4+jqfb34+Xb3FlZ394CrBmataBH5unj+PpvjxtztEezvCIqvq2qrpu781/754q+rRFyPUeTxcdOKrnvRlPH9/TJ41AAda8vTnppxdgTYrXwRFAAAEEEEAAAQQQQAABBBBAAAEExhIQYI0laH8EEEAAAQQQQAABBBBAAAEEEEAAgUkJCLAmxevgCCCAAAIIIIAAAggggAACCCCAAAJjCQiwxhK0PwIIIIAAAggggAACCCCAAAIIIIDApAQEWJPidXAEEEAAAQQQQAABBBBAAAEEEEAAgbEEBFhjCdofAQQQQAABBBBAAAEEEEAAAQQQQGBSAgKsSfE6OAIIIIAAAggggAACCCCAAAIIIIDAWAICrLEE7Y8AAggggAACCCCAAAIIIIAAAgggMCkBAdakeB0cAQQQQAABBBBAAAEEEEAAAQQQQGAsAQHWWIL2RwABBBBAAAEEEEAAAQQQQAABBBCYlIAAa1K8Do4AAggggAACCCCAAAIIIIAAAgggMJaAAGssQfsjgAACCCCAAAIIIIAAAggggAACCExKQIA1KV4HRwABBBBAAAEEEEAAAQQQQAABBBAYS0CANZag/RFAAAEEEEAAAQQQQAABBBBAAAEEJiUgwJoUr4MjgAACCCCAAAIIIIAAAggggAACCIwlIMAaS9D+CCCAAAIIIIAAAggggAACCCCAAAKTEhBgTYrXwRFAAAEEEEAAAQQQQAABBBBAAAEExhIQYI0laH8EEEAAAQQQQAABBBBAAAEEEEAAgUkJCLAmxevgCCCAAAIIIIAAAggggAACCCCAAAJjCQiwxhK0PwIIIIAAAggggAACCCCAAAIIIIDApAQEWJPidXAEEEAAAQQQQAABBBBAAAEEEEAAgbEEBFhjCdofAQQQQAABBBBAAAEEEEAAAQQQQGBSAgKsSfE6OAIIIIAAAggggAACCCCAAAIIIIDAWAICrLEE7Y8AAggggAACCCCAAAIIIIAAAgggMCkBAdakeB0cAQQQQAABBBBAAAEEEEAAAQQQQGAsAQHWWIL2RwABBBBAAAEEEEAAAQQQQAABBBCYlIAAa1K8Do4AAggggAACCCCAAAIIIIAAAgggMJaAAGssQfsjgAACCCCAAAIIIIAAAggggAACCExKQIA1KV4HRwABBBBAAAEEEEAAAQQQQAABBBAYS0CANZag/RFAAAEEEEAAAQQQQAABBBBAAAEEJiUgwJoUr4MjgAACCCCAAAIIIIAAAggggAACCIwlIMAaS9D+CCCAAAIIIIAAAggggAACCCCAAAKTEhBgTYrXwRFAAAEEEEAAAQQQQAABBBBAAAEExhIQYI0laH8EEEAAAQQQQAABBBBAAAEEEEAAgUkJCLAmxevgCCCAAAIIIIAAAggggAACCCCAAAJjCQiwxhK0PwIIIIAAAggggAACCCCAAAIIIIDApAQEWJPidXAEEEAAAQQQQAABBBBAAAEEEEAAgbEEBFhjCdofAQQQQAABBBBAAAEEEEAAAQQQQGBSAgKsSfE6OAIIIIAAAggggAACCCCAAAIIIIDAWAICrLEE7Y8AAggggAACCCCAAAIIIIAAAgggMCkBAdakeB0cAQQQQAABBBBAAAEEEEAAAQQQQGAsAQHWWIL2RwABBBBAAAEEEEAAAQQQQAABBBCYlMD/Avf77sVdmKHx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31" name="Picture 13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9876" y="2080829"/>
            <a:ext cx="2213591" cy="1367218"/>
          </a:xfrm>
          <a:prstGeom prst="rect">
            <a:avLst/>
          </a:prstGeom>
        </p:spPr>
      </p:pic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xmlns="" id="{6D0AD465-958C-487E-B7D3-3D249E9DC168}"/>
              </a:ext>
            </a:extLst>
          </p:cNvPr>
          <p:cNvCxnSpPr>
            <a:cxnSpLocks/>
            <a:endCxn id="131" idx="3"/>
          </p:cNvCxnSpPr>
          <p:nvPr/>
        </p:nvCxnSpPr>
        <p:spPr>
          <a:xfrm flipH="1">
            <a:off x="2113715" y="2763094"/>
            <a:ext cx="1734585" cy="1344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59" name="Picture 5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9722" y="2575574"/>
            <a:ext cx="2932152" cy="1977870"/>
          </a:xfrm>
          <a:prstGeom prst="rect">
            <a:avLst/>
          </a:prstGeom>
        </p:spPr>
      </p:pic>
      <p:sp>
        <p:nvSpPr>
          <p:cNvPr id="137" name="TextBox 2">
            <a:extLst>
              <a:ext uri="{FF2B5EF4-FFF2-40B4-BE49-F238E27FC236}">
                <a16:creationId xmlns:a16="http://schemas.microsoft.com/office/drawing/2014/main" xmlns="" id="{9DE06ECE-E064-4E17-AA67-0133EE52FF5F}"/>
              </a:ext>
            </a:extLst>
          </p:cNvPr>
          <p:cNvSpPr txBox="1"/>
          <p:nvPr/>
        </p:nvSpPr>
        <p:spPr>
          <a:xfrm>
            <a:off x="9345597" y="3399680"/>
            <a:ext cx="2072987" cy="64633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/>
              <a:t>Turnaround time drop observed primarily after the engagement </a:t>
            </a:r>
            <a:r>
              <a:rPr lang="en-US" dirty="0" smtClean="0"/>
              <a:t>improved</a:t>
            </a:r>
            <a:endParaRPr lang="en-US" dirty="0"/>
          </a:p>
        </p:txBody>
      </p:sp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xmlns="" id="{6D0AD465-958C-487E-B7D3-3D249E9DC168}"/>
              </a:ext>
            </a:extLst>
          </p:cNvPr>
          <p:cNvCxnSpPr>
            <a:cxnSpLocks/>
            <a:endCxn id="137" idx="1"/>
          </p:cNvCxnSpPr>
          <p:nvPr/>
        </p:nvCxnSpPr>
        <p:spPr>
          <a:xfrm flipV="1">
            <a:off x="8473731" y="3722846"/>
            <a:ext cx="871866" cy="13732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4" name="Rectangle 143">
            <a:extLst>
              <a:ext uri="{FF2B5EF4-FFF2-40B4-BE49-F238E27FC236}">
                <a16:creationId xmlns:a16="http://schemas.microsoft.com/office/drawing/2014/main" xmlns="" id="{006C91CB-80F0-418C-80FD-D0E0646F5ABC}"/>
              </a:ext>
            </a:extLst>
          </p:cNvPr>
          <p:cNvSpPr/>
          <p:nvPr/>
        </p:nvSpPr>
        <p:spPr>
          <a:xfrm>
            <a:off x="4889344" y="5031405"/>
            <a:ext cx="1041191" cy="58477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200" b="1" dirty="0" smtClean="0">
                <a:solidFill>
                  <a:prstClr val="black"/>
                </a:solidFill>
              </a:rPr>
              <a:t>89</a:t>
            </a:r>
            <a:endParaRPr lang="en-US" sz="1200" b="1" dirty="0">
              <a:solidFill>
                <a:prstClr val="black"/>
              </a:solidFill>
            </a:endParaRPr>
          </a:p>
          <a:p>
            <a:pPr algn="ctr"/>
            <a:r>
              <a:rPr lang="en-US" sz="1000" dirty="0"/>
              <a:t>On-time delivery</a:t>
            </a:r>
          </a:p>
        </p:txBody>
      </p:sp>
      <p:graphicFrame>
        <p:nvGraphicFramePr>
          <p:cNvPr id="146" name="Table 14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4003174"/>
              </p:ext>
            </p:extLst>
          </p:nvPr>
        </p:nvGraphicFramePr>
        <p:xfrm>
          <a:off x="8614685" y="598571"/>
          <a:ext cx="3570350" cy="227309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361775"/>
                <a:gridCol w="2208575"/>
              </a:tblGrid>
              <a:tr h="441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000" b="1" i="0" u="none" strike="noStrike" cap="none" dirty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Dela Gothic One"/>
                        </a:rPr>
                        <a:t>Initiative</a:t>
                      </a:r>
                      <a:endParaRPr sz="1000" b="1" i="0" u="none" strike="noStrike" cap="none" dirty="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Dela Gothic One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000" b="1" i="0" u="none" strike="noStrike" cap="none" dirty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Dela Gothic One"/>
                        </a:rPr>
                        <a:t>Objective</a:t>
                      </a:r>
                      <a:endParaRPr sz="1000" b="1" i="0" u="none" strike="noStrike" cap="none" dirty="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Dela Gothic One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</a:tr>
              <a:tr h="450800">
                <a:tc>
                  <a:txBody>
                    <a:bodyPr/>
                    <a:lstStyle/>
                    <a:p>
                      <a:pPr marL="0" marR="0" lvl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000" b="0" i="0" u="none" strike="noStrike" cap="none" dirty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Arial"/>
                        </a:rPr>
                        <a:t>Understanding</a:t>
                      </a:r>
                    </a:p>
                  </a:txBody>
                  <a:tcPr marL="7620" marR="7620" marT="762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000" b="0" i="0" u="none" strike="noStrike" cap="none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Arial"/>
                        </a:rPr>
                        <a:t>Identify key supplier challenges, needs, and expectations through chatbot insights.</a:t>
                      </a:r>
                    </a:p>
                  </a:txBody>
                  <a:tcPr marL="7620" marR="7620" marT="762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</a:tr>
              <a:tr h="450800">
                <a:tc>
                  <a:txBody>
                    <a:bodyPr/>
                    <a:lstStyle/>
                    <a:p>
                      <a:pPr marL="0" marR="0" lvl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000" b="0" i="0" u="none" strike="noStrike" cap="none" dirty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Arial"/>
                        </a:rPr>
                        <a:t>Conduct Research</a:t>
                      </a:r>
                    </a:p>
                  </a:txBody>
                  <a:tcPr marL="7620" marR="7620" marT="762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000" b="0" i="0" u="none" strike="noStrike" cap="none" dirty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Arial"/>
                        </a:rPr>
                        <a:t>Use </a:t>
                      </a:r>
                      <a:r>
                        <a:rPr lang="en-US" sz="1000" b="0" i="0" u="none" strike="noStrike" cap="none" dirty="0" err="1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Arial"/>
                        </a:rPr>
                        <a:t>chatbot</a:t>
                      </a:r>
                      <a:r>
                        <a:rPr lang="en-US" sz="1000" b="0" i="0" u="none" strike="noStrike" cap="none" dirty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Arial"/>
                        </a:rPr>
                        <a:t> analytics to gather data on supplier interactions and preferences.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</a:tr>
              <a:tr h="450800">
                <a:tc>
                  <a:txBody>
                    <a:bodyPr/>
                    <a:lstStyle/>
                    <a:p>
                      <a:pPr marL="0" marR="0" lvl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000" b="0" i="0" u="none" strike="noStrike" cap="none" dirty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Arial"/>
                        </a:rPr>
                        <a:t>Brainstorm Ideas</a:t>
                      </a:r>
                    </a:p>
                  </a:txBody>
                  <a:tcPr marL="7620" marR="7620" marT="762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000" b="0" i="0" u="none" strike="noStrike" cap="none" dirty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Arial"/>
                        </a:rPr>
                        <a:t>Generate engagement strategies based on </a:t>
                      </a:r>
                      <a:r>
                        <a:rPr lang="en-US" sz="1000" b="0" i="0" u="none" strike="noStrike" cap="none" dirty="0" smtClean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Arial"/>
                        </a:rPr>
                        <a:t>information collected </a:t>
                      </a:r>
                      <a:r>
                        <a:rPr lang="en-US" sz="1000" b="0" i="0" u="none" strike="noStrike" cap="none" dirty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Arial"/>
                        </a:rPr>
                        <a:t>via the </a:t>
                      </a:r>
                      <a:r>
                        <a:rPr lang="en-US" sz="1000" b="0" i="0" u="none" strike="noStrike" cap="none" dirty="0" err="1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Arial"/>
                        </a:rPr>
                        <a:t>chatbot</a:t>
                      </a:r>
                      <a:r>
                        <a:rPr lang="en-US" sz="1000" b="0" i="0" u="none" strike="noStrike" cap="none" dirty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Arial"/>
                        </a:rPr>
                        <a:t>.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</a:tr>
              <a:tr h="450800">
                <a:tc>
                  <a:txBody>
                    <a:bodyPr/>
                    <a:lstStyle/>
                    <a:p>
                      <a:pPr marL="0" marR="0" lvl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000" b="0" i="0" u="none" strike="noStrike" cap="none" dirty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Arial"/>
                        </a:rPr>
                        <a:t>Test for Usability</a:t>
                      </a:r>
                    </a:p>
                  </a:txBody>
                  <a:tcPr marL="7620" marR="7620" marT="762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000" b="0" i="0" u="none" strike="noStrike" cap="none" dirty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Arial"/>
                        </a:rPr>
                        <a:t>Evaluate the model performance and usability through supplier A/B testing.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</a:tr>
            </a:tbl>
          </a:graphicData>
        </a:graphic>
      </p:graphicFrame>
      <p:sp>
        <p:nvSpPr>
          <p:cNvPr id="148" name="Rectangle: Rounded Corners 30">
            <a:extLst>
              <a:ext uri="{FF2B5EF4-FFF2-40B4-BE49-F238E27FC236}">
                <a16:creationId xmlns:a16="http://schemas.microsoft.com/office/drawing/2014/main" xmlns="" id="{2887A8F9-FB27-4F67-88E9-9C9F5213E80D}"/>
              </a:ext>
            </a:extLst>
          </p:cNvPr>
          <p:cNvSpPr/>
          <p:nvPr/>
        </p:nvSpPr>
        <p:spPr>
          <a:xfrm>
            <a:off x="8614685" y="3044241"/>
            <a:ext cx="3601573" cy="215638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KPI’s</a:t>
            </a:r>
            <a:endParaRPr lang="en-US" sz="1400" dirty="0"/>
          </a:p>
        </p:txBody>
      </p:sp>
      <p:pic>
        <p:nvPicPr>
          <p:cNvPr id="150" name="Picture 14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5490" y="4953284"/>
            <a:ext cx="1840789" cy="1138221"/>
          </a:xfrm>
          <a:prstGeom prst="rect">
            <a:avLst/>
          </a:prstGeom>
        </p:spPr>
      </p:pic>
      <p:sp>
        <p:nvSpPr>
          <p:cNvPr id="153" name="TextBox 2">
            <a:extLst>
              <a:ext uri="{FF2B5EF4-FFF2-40B4-BE49-F238E27FC236}">
                <a16:creationId xmlns:a16="http://schemas.microsoft.com/office/drawing/2014/main" xmlns="" id="{9DE06ECE-E064-4E17-AA67-0133EE52FF5F}"/>
              </a:ext>
            </a:extLst>
          </p:cNvPr>
          <p:cNvSpPr txBox="1"/>
          <p:nvPr/>
        </p:nvSpPr>
        <p:spPr>
          <a:xfrm>
            <a:off x="40728" y="3660588"/>
            <a:ext cx="2072987" cy="369332"/>
          </a:xfrm>
          <a:prstGeom prst="rect">
            <a:avLst/>
          </a:prstGeom>
          <a:solidFill>
            <a:srgbClr val="F79646">
              <a:lumMod val="60000"/>
              <a:lumOff val="40000"/>
            </a:srgbClr>
          </a:solidFill>
          <a:ln w="2857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en-US" sz="900" dirty="0"/>
              <a:t>Could you provide the cost distribution for Vendor 1?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</a:endParaRPr>
          </a:p>
        </p:txBody>
      </p:sp>
      <p:cxnSp>
        <p:nvCxnSpPr>
          <p:cNvPr id="154" name="Straight Arrow Connector 153">
            <a:extLst>
              <a:ext uri="{FF2B5EF4-FFF2-40B4-BE49-F238E27FC236}">
                <a16:creationId xmlns:a16="http://schemas.microsoft.com/office/drawing/2014/main" xmlns="" id="{6D0AD465-958C-487E-B7D3-3D249E9DC168}"/>
              </a:ext>
            </a:extLst>
          </p:cNvPr>
          <p:cNvCxnSpPr>
            <a:cxnSpLocks/>
          </p:cNvCxnSpPr>
          <p:nvPr/>
        </p:nvCxnSpPr>
        <p:spPr>
          <a:xfrm flipH="1">
            <a:off x="2113715" y="3833885"/>
            <a:ext cx="703707" cy="5962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8" name="Rectangle 157"/>
          <p:cNvSpPr/>
          <p:nvPr/>
        </p:nvSpPr>
        <p:spPr>
          <a:xfrm>
            <a:off x="8546106" y="5553862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dirty="0"/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xmlns="" id="{006C91CB-80F0-418C-80FD-D0E0646F5ABC}"/>
              </a:ext>
            </a:extLst>
          </p:cNvPr>
          <p:cNvSpPr/>
          <p:nvPr/>
        </p:nvSpPr>
        <p:spPr>
          <a:xfrm>
            <a:off x="6035180" y="5033786"/>
            <a:ext cx="1168624" cy="58477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prstClr val="black"/>
                </a:solidFill>
              </a:rPr>
              <a:t>5</a:t>
            </a:r>
          </a:p>
          <a:p>
            <a:pPr algn="ctr"/>
            <a:r>
              <a:rPr lang="en-US" sz="1000" dirty="0">
                <a:solidFill>
                  <a:prstClr val="black"/>
                </a:solidFill>
              </a:rPr>
              <a:t>Joint</a:t>
            </a:r>
          </a:p>
          <a:p>
            <a:pPr algn="ctr"/>
            <a:r>
              <a:rPr lang="en-US" sz="1000" dirty="0">
                <a:solidFill>
                  <a:prstClr val="black"/>
                </a:solidFill>
              </a:rPr>
              <a:t>Projects</a:t>
            </a:r>
          </a:p>
        </p:txBody>
      </p:sp>
      <p:sp>
        <p:nvSpPr>
          <p:cNvPr id="165" name="Rectangle 164">
            <a:extLst>
              <a:ext uri="{FF2B5EF4-FFF2-40B4-BE49-F238E27FC236}">
                <a16:creationId xmlns:a16="http://schemas.microsoft.com/office/drawing/2014/main" xmlns="" id="{006C91CB-80F0-418C-80FD-D0E0646F5ABC}"/>
              </a:ext>
            </a:extLst>
          </p:cNvPr>
          <p:cNvSpPr/>
          <p:nvPr/>
        </p:nvSpPr>
        <p:spPr>
          <a:xfrm>
            <a:off x="7273988" y="5029199"/>
            <a:ext cx="1168624" cy="58477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prstClr val="black"/>
                </a:solidFill>
              </a:rPr>
              <a:t>4 Days</a:t>
            </a:r>
          </a:p>
          <a:p>
            <a:pPr algn="ctr"/>
            <a:r>
              <a:rPr lang="en-US" sz="1000" dirty="0">
                <a:solidFill>
                  <a:prstClr val="black"/>
                </a:solidFill>
              </a:rPr>
              <a:t>Issue resolution time</a:t>
            </a:r>
          </a:p>
        </p:txBody>
      </p:sp>
      <p:sp>
        <p:nvSpPr>
          <p:cNvPr id="166" name="Rectangle: Rounded Corners 117">
            <a:extLst>
              <a:ext uri="{FF2B5EF4-FFF2-40B4-BE49-F238E27FC236}">
                <a16:creationId xmlns:a16="http://schemas.microsoft.com/office/drawing/2014/main" xmlns="" id="{F737ECF5-72B3-4E22-9385-A4A8C822232C}"/>
              </a:ext>
            </a:extLst>
          </p:cNvPr>
          <p:cNvSpPr/>
          <p:nvPr/>
        </p:nvSpPr>
        <p:spPr>
          <a:xfrm>
            <a:off x="4904786" y="5685543"/>
            <a:ext cx="3537825" cy="301142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 smtClean="0">
                <a:solidFill>
                  <a:schemeClr val="tx1"/>
                </a:solidFill>
              </a:rPr>
              <a:t>Supplier distribution </a:t>
            </a:r>
            <a:r>
              <a:rPr lang="en-US" sz="1400" b="1" dirty="0">
                <a:solidFill>
                  <a:schemeClr val="tx1"/>
                </a:solidFill>
              </a:rPr>
              <a:t>history</a:t>
            </a:r>
            <a:endParaRPr lang="en-US" sz="1400" b="1" i="1" dirty="0">
              <a:solidFill>
                <a:schemeClr val="tx1"/>
              </a:solidFill>
            </a:endParaRPr>
          </a:p>
        </p:txBody>
      </p:sp>
      <p:sp>
        <p:nvSpPr>
          <p:cNvPr id="167" name="Flowchart: Merge 166">
            <a:extLst>
              <a:ext uri="{FF2B5EF4-FFF2-40B4-BE49-F238E27FC236}">
                <a16:creationId xmlns:a16="http://schemas.microsoft.com/office/drawing/2014/main" xmlns="" id="{73CC271B-2187-40C1-AD1E-C0C31377E402}"/>
              </a:ext>
            </a:extLst>
          </p:cNvPr>
          <p:cNvSpPr/>
          <p:nvPr/>
        </p:nvSpPr>
        <p:spPr>
          <a:xfrm>
            <a:off x="8164266" y="5777527"/>
            <a:ext cx="203655" cy="135835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Rectangle 167"/>
          <p:cNvSpPr/>
          <p:nvPr/>
        </p:nvSpPr>
        <p:spPr>
          <a:xfrm>
            <a:off x="9336888" y="4128539"/>
            <a:ext cx="2081696" cy="1015663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>
                    <a:lumMod val="95000"/>
                  </a:schemeClr>
                </a:solidFill>
              </a:rPr>
              <a:t>Vendor Performance</a:t>
            </a:r>
            <a:endParaRPr lang="en-US" sz="1200" b="1" dirty="0">
              <a:solidFill>
                <a:schemeClr val="bg1">
                  <a:lumMod val="95000"/>
                </a:schemeClr>
              </a:solidFill>
            </a:endParaRPr>
          </a:p>
          <a:p>
            <a:pPr algn="ctr"/>
            <a:r>
              <a:rPr lang="en-US" sz="1200" dirty="0" smtClean="0">
                <a:solidFill>
                  <a:schemeClr val="bg1">
                    <a:lumMod val="95000"/>
                  </a:schemeClr>
                </a:solidFill>
              </a:rPr>
              <a:t>On-time </a:t>
            </a:r>
            <a:r>
              <a:rPr lang="en-US" sz="1200" dirty="0">
                <a:solidFill>
                  <a:schemeClr val="bg1">
                    <a:lumMod val="95000"/>
                  </a:schemeClr>
                </a:solidFill>
              </a:rPr>
              <a:t>delivery percentage</a:t>
            </a:r>
          </a:p>
          <a:p>
            <a:pPr algn="ctr"/>
            <a:r>
              <a:rPr lang="en-US" sz="1200" dirty="0">
                <a:solidFill>
                  <a:schemeClr val="bg1">
                    <a:lumMod val="95000"/>
                  </a:schemeClr>
                </a:solidFill>
              </a:rPr>
              <a:t>Defect rate</a:t>
            </a:r>
          </a:p>
          <a:p>
            <a:pPr algn="ctr"/>
            <a:r>
              <a:rPr lang="en-US" sz="1200" dirty="0">
                <a:solidFill>
                  <a:schemeClr val="bg1">
                    <a:lumMod val="95000"/>
                  </a:schemeClr>
                </a:solidFill>
              </a:rPr>
              <a:t>Quality score</a:t>
            </a:r>
          </a:p>
          <a:p>
            <a:pPr algn="ctr"/>
            <a:r>
              <a:rPr lang="en-US" sz="1200" dirty="0">
                <a:solidFill>
                  <a:schemeClr val="bg1">
                    <a:lumMod val="95000"/>
                  </a:schemeClr>
                </a:solidFill>
              </a:rPr>
              <a:t>Contract adherence</a:t>
            </a:r>
          </a:p>
        </p:txBody>
      </p:sp>
      <p:cxnSp>
        <p:nvCxnSpPr>
          <p:cNvPr id="169" name="Straight Arrow Connector 168">
            <a:extLst>
              <a:ext uri="{FF2B5EF4-FFF2-40B4-BE49-F238E27FC236}">
                <a16:creationId xmlns:a16="http://schemas.microsoft.com/office/drawing/2014/main" xmlns="" id="{6D0AD465-958C-487E-B7D3-3D249E9DC168}"/>
              </a:ext>
            </a:extLst>
          </p:cNvPr>
          <p:cNvCxnSpPr>
            <a:cxnSpLocks/>
          </p:cNvCxnSpPr>
          <p:nvPr/>
        </p:nvCxnSpPr>
        <p:spPr>
          <a:xfrm flipV="1">
            <a:off x="8451874" y="4842662"/>
            <a:ext cx="885014" cy="23647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73" name="Rectangle 172"/>
          <p:cNvSpPr/>
          <p:nvPr/>
        </p:nvSpPr>
        <p:spPr>
          <a:xfrm>
            <a:off x="9343096" y="5231276"/>
            <a:ext cx="2113528" cy="1015663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>
                    <a:lumMod val="95000"/>
                  </a:schemeClr>
                </a:solidFill>
              </a:rPr>
              <a:t>Relationship Metrics</a:t>
            </a:r>
          </a:p>
          <a:p>
            <a:pPr algn="ctr"/>
            <a:r>
              <a:rPr lang="en-US" sz="1200" dirty="0">
                <a:solidFill>
                  <a:schemeClr val="bg1">
                    <a:lumMod val="95000"/>
                  </a:schemeClr>
                </a:solidFill>
              </a:rPr>
              <a:t>Communication</a:t>
            </a:r>
            <a:r>
              <a:rPr lang="en-US" sz="1200" dirty="0">
                <a:solidFill>
                  <a:schemeClr val="bg1">
                    <a:lumMod val="95000"/>
                  </a:schemeClr>
                </a:solidFill>
              </a:rPr>
              <a:t> frequency</a:t>
            </a:r>
          </a:p>
          <a:p>
            <a:pPr algn="ctr"/>
            <a:r>
              <a:rPr lang="en-US" sz="1200" dirty="0">
                <a:solidFill>
                  <a:schemeClr val="bg1">
                    <a:lumMod val="95000"/>
                  </a:schemeClr>
                </a:solidFill>
              </a:rPr>
              <a:t>Collaboration index (joint projects)</a:t>
            </a:r>
          </a:p>
          <a:p>
            <a:pPr algn="ctr"/>
            <a:r>
              <a:rPr lang="en-US" sz="1200" dirty="0" smtClean="0">
                <a:solidFill>
                  <a:schemeClr val="bg1">
                    <a:lumMod val="95000"/>
                  </a:schemeClr>
                </a:solidFill>
              </a:rPr>
              <a:t>Satisfaction </a:t>
            </a:r>
            <a:r>
              <a:rPr lang="en-US" sz="1200" dirty="0">
                <a:solidFill>
                  <a:schemeClr val="bg1">
                    <a:lumMod val="95000"/>
                  </a:schemeClr>
                </a:solidFill>
              </a:rPr>
              <a:t>survey scores</a:t>
            </a:r>
          </a:p>
        </p:txBody>
      </p:sp>
      <p:sp>
        <p:nvSpPr>
          <p:cNvPr id="178" name="Oval 177">
            <a:extLst>
              <a:ext uri="{FF2B5EF4-FFF2-40B4-BE49-F238E27FC236}">
                <a16:creationId xmlns:a16="http://schemas.microsoft.com/office/drawing/2014/main" xmlns="" id="{E4645DA5-FCD3-42AA-A6E4-F2147FBDC1BA}"/>
              </a:ext>
            </a:extLst>
          </p:cNvPr>
          <p:cNvSpPr/>
          <p:nvPr/>
        </p:nvSpPr>
        <p:spPr>
          <a:xfrm>
            <a:off x="7308019" y="2596133"/>
            <a:ext cx="731520" cy="731520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/>
              <a:t>-14</a:t>
            </a:r>
            <a:r>
              <a:rPr lang="en-US" sz="1200" b="1" dirty="0"/>
              <a:t>%</a:t>
            </a: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xmlns="" id="{677D696D-43C4-428C-8F26-C56963178653}"/>
              </a:ext>
            </a:extLst>
          </p:cNvPr>
          <p:cNvSpPr txBox="1"/>
          <p:nvPr/>
        </p:nvSpPr>
        <p:spPr>
          <a:xfrm>
            <a:off x="7020480" y="2359187"/>
            <a:ext cx="12890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b="1" dirty="0" smtClean="0"/>
              <a:t>Turnaround Time</a:t>
            </a:r>
            <a:endParaRPr lang="en-IN" sz="1200" b="1" dirty="0"/>
          </a:p>
        </p:txBody>
      </p:sp>
    </p:spTree>
    <p:extLst>
      <p:ext uri="{BB962C8B-B14F-4D97-AF65-F5344CB8AC3E}">
        <p14:creationId xmlns:p14="http://schemas.microsoft.com/office/powerpoint/2010/main" val="3672523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xmlns="" id="{96B05D7F-97EF-4970-8A2D-5D1953F63E3B}"/>
              </a:ext>
            </a:extLst>
          </p:cNvPr>
          <p:cNvGrpSpPr/>
          <p:nvPr/>
        </p:nvGrpSpPr>
        <p:grpSpPr>
          <a:xfrm>
            <a:off x="716245" y="6108614"/>
            <a:ext cx="11468100" cy="711200"/>
            <a:chOff x="710886" y="6146800"/>
            <a:chExt cx="11468100" cy="711200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xmlns="" id="{10124D38-0EF3-4815-A354-A2E90E3057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10886" y="6146800"/>
              <a:ext cx="11468100" cy="711200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xmlns="" id="{A72773F7-F383-45FD-BBC7-7F63FDA45FF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790266" y="6469094"/>
              <a:ext cx="830444" cy="184010"/>
            </a:xfrm>
            <a:prstGeom prst="rect">
              <a:avLst/>
            </a:prstGeom>
          </p:spPr>
        </p:pic>
      </p:grpSp>
      <p:sp>
        <p:nvSpPr>
          <p:cNvPr id="15" name="AutoShape 2" descr="data:image/png;base64,iVBORw0KGgoAAAANSUhEUgAABLAAAALmCAYAAABSJm0fAAAAAXNSR0IArs4c6QAAIABJREFUeF7s3X2sdtlVGPZ1PcbGgKlNjQokIDVCGKwgZBghwF9AisEWsgVOsFVsiFRPALU04NIZQ5AKpQmMJUByqIpk/sCKITMYgxhTiyHBBA8WpB2wVNRgEEpVRDEqVhkcgsH2y+195n3m1Z3385z9nLM/1v7NH5GYOfvstX9rb6/9rDz33rPwDwECBAgQIECAAAECBAgQIECAAIGOBc46jk1oBAgQIECAAAECBAgQIECAAAECBEIDyyYgQIAAAQIECBAgQIAAAQIECBDoWkADq+v0CI4AAQIECBAgQIAAAQIECBAgQEADyx4gQIAAAQIECBAgQIAAAQIECBDoWkADq+v0CI4AAQIECBAgQIAAAQIECBAgQEADyx4gQIAAAQIECBAgQIAAAQIECBDoWkADq+v0CI4AAQIECBAgQIAAAQIECBAgQEADyx4gQIAAAQIECBAgQIAAAQIECBDoWkADq+v0CI4AAQIECBAgQIAAAQIECBAgQEADyx4gQIAAAQIECBAgQIAAAQIECBDoWkADq+v0CI4AAQIECBAgQIAAAQIECBAgQEADyx4gQIAAAQIECBAgQIAAAQIECBDoWkADq+v0CI4AAQIECBAgQIAAAQIECBAgQEADyx4gQIAAAQIECBAgQIAAAQIECBDoWkADq+v0CI4AAQIECBAgQIAAAQIECBAgQEADyx4gQIAAAQIECBAgQIAAAQIECBDoWkADq+v0CI4AAQIECBAgQIAAAQIECBAgQEADyx4gQIAAAQIECBAgQIAAAQIECBDoWkADq+v0CI4AAQIECBAgQIAAAQIECBAgQEADyx4gQIAAAQIECBAgQIAAAQIECBDoWkADq+v0CI4AAQIECBAgQIAAAQIECBAgQEADyx4gQIAAAQIECBAgQIAAAQIECBDoWkADq+v0CI4AAQIECBAgQIAAAQIECBAgQEADyx4gQIAAAQIECBAgQIAAAQIECBDoWkADq+v0CI4AAQIECBAgQIAAAQIECBAgQEADyx4gQIAAAQIECBAgQIAAAQIECBDoWkADq+v0CI4AAQIECBAgQIAAAQIECBAgQEADyx4gQIAAAQIECBAgQIAAAQIECBDoWkADq+v0CI4AAQIECBAgQIAAAQIECBAgQEADyx4gQIAAAQIECBAgQIAAAQIECBDoWkADq+v0CI4AAQIECBAgQIAAAQIECBAgQEADyx4gQIAAAQIECBAgQIAAAQIECBDoWkADq+v0CI4AAQIECBAgQIAAAQIECBAgQEADyx4gQIAAAQIECBAgQIAAAQIECBDoWkADq+v0CI4AAQIECBAgQIAAAQIECBAgQEADyx4gQIAAAQIECBAgQIAAAQIECBDoWkADq+v0CI4AAQIECBAgQIAAAQIECBAgQEADyx4gQIAAAQIECBAgQIAAAQIECBDoWmDEBta3RsT/ckn11yLiayPiL24hfVdEfE1EfHtEvDAiPvH43Ecj4t9GxA9FxC9FxJWdxne9AQRHgAABAgQIECBAgAABAgQIEOhdYLQG1n8REW+PiGctbGB9SkT8y4h46R0S8bMR8fqI+PPrnjt1fO/5Fx8BAgQIECBAgAABAgQIECBAoHuBURpYzzh+g+p/ioiPu071Vt/AOjz3UxHxDxZm4cePc3zs+Pyp4xdO6zECBAgQIECAAAECBAgQIECAAIHbCfTewPrPIuKbL3488Lsi4lNvsZBbNbC+NCL+TUQ87dK4n46Ib4uIp0bE4VtXX3Hpv33k4vkvj4jfOP67U8fbeQQIECBAgAABAgQIECBAgAABAhsI9NzA+vSL3131mxHxWXdY560aWP80Ir7n0ti/jIgXR8Rv3aZB9caIuP/4308dv0F6vIIAAQIECBAgQIAAAQIECBAgQGC0Btb/HRGHxtblb1XdrIH18RHxjoh4+aUU/7uIeElEfPD4755z8Q2sw9jnXXrmMOY1x29onTL+iR9DtMMIECBAgAABAgQIECBAgAABAgROFBilgXX4i4Hfe/yxv1+97ltZN2tgPTsifjki7r7kc/1zn3Tx33/x2NR64rFfPza9Dj9ieMr4/3BiXgwnQIAAAQIECBAgQIAAAQIECBA4CvTewHprRDwcEW+JiA8dv311/Y8V3qyBdbMfP1zSwPrDiPiSo82d5rlZA+yJ8R+wwwgQIECAAAECBAgQIECAAAECBLYR6LmBdbMVLmlMHcYtee52DajDOzSwttlj3kKAAAECBAgQIECAAAECBAgQOElAA+vq78V64p8m38B69NFHz0/KosEECBAgQIAAAQIECBAgQIAAgY0E7r777u76Rd0FdAfrJd+sOrzimRHxroh44aX3LfkRwkcj4qUXv2/r8EvYTxn/Z2v2jAbWGi3PEiBAgAABAgQIECBAgAABAnsKaGCdrru0gXX4JewPRMSrLk15/V8hvNkvej80rQ5jDg2sU8b/1elL9QYCBAgQIECAAAECBAgQIECAAIGDQNZvYB3Wdl9E/NClNH8kIr48In7j+O++KCLeExGfcOmZfxYR/+T4f5863g4jQIAAAQIECBAgQIAAAQIECBDYQCBzA+vvRsQjEfGsS06/GhF///h//2xEfMVtGlynjt8gPV5BgAABAgQIECBAgAABAgQIECCQuYF1WNuPRsQ/Xpjmn4yIf3TxDayPHp8/dfzCaT1GgAABAgQIECBAgAABAgQIECBwO4HMDazDuj8xIn4sIv7hHbbBr0TEayPiT6577tTxdh8BAgQIECBAgAABAgQIECBAgMCJAtkbWAeeuyLiJRFx7/GvEh6aUod//mNEvO/4e7J+KSKu3MLy1PEnpshwAgQIECBAgAABAgQIECBAgMDcAqM1sObOltUTIECAAAECBAgQIECAAAECBCYU0MCaMOmWTIAAAQIECBAgQIAAAQIECBAYSUADa6RsiZUAAQIECBAgQIAAAQIECBAgMKGABtaESbdkAgQIECBAgAABAgQIECBAgMBIAhpYI2VLrAQIECBAgAABAgQIECBAgACBCQU0sCZMuiUTIECAAAECBAgQIECAAAECBEYS0MAaKVtiJUCAAAECBAgQIECAAAECBAhMKKCBNWHSLZkAAQIECBAgQIAAAQIECBAgMJKABtZI2RIrAQIECBAgQIAAAQIECBAgQGBCAQ2sCZNuyQQIECBAgAABAgQIECBAgACBkQQ0sEbKllgJECBAgAABAgQIECBAgAABAhMKaGBNmHRLJkCAAAECBAgQIECAAAECBAiMJKCBNVK2xEqAAAECBAgQIECAAAECBAgQmFBAA2vCpFsyAQIECBAgQIAAAQIECBAgQGAkAQ2skbIlVgIECBAgQIAAAQIECBAgQIDAhAIaWBMm3ZIJECBAgAABAgQIECBAgAABAiMJaGCNlC2xEiBAgAABAgQIECBAgAABAgQmFNDAmjDplkyAAAECBAgQIECAAAECBAgQGElAA2ukbImVAAECBAgQIECAAAECBAgQIDChgAbWhEm3ZAIECBAgQIAAAQIECBAgQIDASAIaWCNlS6wECBAgQIAAAQIECBAgQIAAgQkFNLAmTLolEyBAgAABAgQIECBAgAABAgRGEtDAGilbYiVAgAABAgQIECBAgAABAgQITCiggTVh0i2ZAAECBAgQIECAAAECBAgQIDCSgAbWSNkSKwECBAgQIECAAAECBAgQIEBgQgENrAmTbskECBAgQIAAAQIECBAgQIAAgZEENLBGypZYCRAgQIAAAQIECBAgQIAAAQITCmhgTZh0SyZAgAABAgQIECBAgAABAgQIjCSggTVStsRKgAABAgQIECBAgAABAgQIEJhQQANrwqRbMgECBAgQIECAAAECBAgQIEBgJAENrJGyJVYCBAgQIECAAAECBAgQIECAwIQCGlgTJt2SCRAgQIAAAQIECBAgQIAAAQIjCWhgjZQtsRIgQIAAAQIECBAgQIAAAQIEJhTQwJow6ZZMgAABAgQIECBAgAABAgQIEBhJQANrpGyJlQABAgQIECBAgAABAgQIECAwoYAG1oRJt2QCBAgQIECAAAECBAgQIECAwEgCGlgjZUusBAgQIECAAAECBAgQIECAAIEJBTSwJky6JRMgQIAAAQIECBAgQIAAAQIERhLQwBopW2IlQIAAAQIECBAgQIAAAQIECEwooIE1YdItmQABAgQIECBAgAABAgQIECAwkoAG1kjZEisBAgQIECBAgAABAgQIECBAYEIBDawJk27JBAgQIECAAAECBAgQIECAAIGRBDSwRsqWWAkQIECAAAECBAgQIECAAAECEwpoYE2YdEsmQIAAAQIECBAgQIAAAQIECIwkoIE1UrbESoAAAQIECBAgQIAAAQIECBCYUEADa8KkWzIBAgQIECBAgAABAgQIECBAYCQBDayRsiVWAgQIECBAgAABAgQIECBAgMCEAhpYEybdkgkQIECAAAECBAgQIECAAAECIwloYI2ULbESIECAAAECBAgQIECAAAECBCYU0MCaMOmWTIAAAQIECBAgQIAAAQIECBAYSUADa6RsiZUAAQIECBAgQIAAAQIECBAgMKGABtaESbdkAgQIECBAgAABAgQIECBAgMBIAhpYI2VLrAQIECBAgAABAgQIECBAgACBCQU0sCZMuiUTIECAAAECBAgQIECAAAECBEYS0MAaKVtiJUCAAAECBAgQIECAAAECBAhMKKCBNWHSLZkAAQIECBAgQIAAAQIECBAgMJKABtZI2RIrAQIECBAgQIAAAQIECBAgQGBCAQ2sCZNuyQQIECBAgAABAgQIECBAgACBkQQ0sEbKllgJECBAgAABAgQIECBAgAABAhMKaGBNmHRLJkCAAAECBAgQIECAAAECBAiMJKCBNVK2xEqAAAECBAgQIECAAAECBAgQmFBAA2vCpFsyAQIECBAgQIAAAQIECBAgQGAkAQ2skbIlVgKXBF78ql94/vlTz+6L83h5RDxzCJzzeCyeEg+ffez8/ve845XvGyJmQRIgQIAAAQIECBAgQIBAcwENrOYpEACB9QKPN6/uOntvRDxj/eguRnz47Mr5CzSxusiFIAgQIECAAAECBAgQINC9gAZW9ykSIIEbBV706oceiPN49dA2Z/HgIw++4jVDr0HwBAgQIECAAAECBAgQIFBFQAOrCrNJCGwr8KJveOhDw/zY4K2Wfn7+2CNvf+Wzt5XxNgIECBAgQIAAAQIECBDIKKCBlTGr1pRe4EXf8NB5hkU+8jOv8L9BGRJpDQQIECBAgAABAgQIENhZwIfHnYG9nsAeAhpYe6h6JwECBAgQIECAAAECBAj0KqCB1WtmxEXgNgIaWLYHAQIECBAgQIAAAQIECMwkoIE1U7atNY2ABlaaVFoIAQIECBAgQIAAAQIECCwQ0MBagOQRAr0JaGD1lhHxECBAgAABAgQIECBAgMCeAhpYe+p6N4GdBDSwdoL1WgIECBAgQIAAAQIECBDoUkADq8u0CIrA7QU0sOwQAgQIECBAgAABAgQIEJhJQANrpmxbaxoBDaw0qbQQAgQIECBAgAABAgQIEFggoIG1AMkjBHoT0MDqLSPiIUCAAAECBAgQIECAAIE9BTSw9tT1bgI7CWhg7QTrtQQIECBAgAABAgQIECDQpYAGVpdpERSB2wtoYNkhBAgQIECAAAECBAgQIDCTgAbWTNm21jQCGlhpUmkhBAgQIECAAAECBAgQILBAQANrAZJHCPQmoIHVW0bEQ4AAAQIECBAgQIAAAQJ7Cmhg7anr3QR2EtDA2gnWawkQIECAAAECBAgQIECgSwENrC7TIigCtxfQwLJDCBAgQIAAAQIECBAgQGAmAQ2smbJtrWkENLDSpNJCCBAgQIAAAQIECBAgQGCBgAbWAiSPEOhNQAOrt4yIhwABAgQIECBAgAABAgT2FNDA2lPXuwnsJKCBtROs1xIgQIAAAQIECBAgQIBAlwIaWF2mRVAEbi+ggWWHECBAgAABAgQIECBAgMBMAhpYM2XbWtMIaGClSaWFECBAgAABAgQIECBAgMACAQ2sBUgeIdCbgAZWbxkRDwECBAgQIECAAAECBAjsKaCBtaeudxPYSUADaydYryVAgAABAgQIECBAgACBLgU0sLpMi6AI3F5AA8sOIUCAAAECBAgQIECAAIGZBDSwZsq2taYR0MBKk0oLIUCAAAECBAgQIECAAIEFAhpYC5A8QqA3AQ2s3jIiHgIECBAgQIAAAQIECBDYU0ADa09d7yawk4AG1k6wXkuAAAECBAgQIECAAAECXQpoYHWZFkERuL2ABpYdQoAAAQIECBAgQIAAAQIzCWhgzZRta00joIGVJpUWQoAAAQIECBAgQIAAAQILBDSwFiB5hEBvAhpYvWVEPAQIECBAgAABAgQIECCwp4AG1p663k1gJwENrJ1gvZYAAQIECBAgQIAAAQIEuhTQwOoyLYIicHsBDSw7hAABAgQIECBAgAABAgRmEtDAminb1ppGQAMrTSothAABAgQIECBAgAABAgQWCGhgLUDyCIHeBDSwesuIeAgQIECAAAECBAgQIEBgTwENrD11vZvATgIaWDvBei0BAgQIECBAgAABAgQIdCmggdVlWgRF4PYCGlh2CAECBAgQIECAAAECBAjMJKCBNVO2rTWNgAZWmlRaCAECBAgQIECAAAECBAgsENDAWoDkEQK9CWhg9ZYR8RAgQIAAAQIECBAgQIDAngIaWHvqejeBnQQ0sHaC9VoCBAgQIECAAAECBAgQ6FJAA6vLtAiKwO0FNLDsEAIECBAgQIAAAQIECBCYSUADa6ZsW2saAQ2sNKm0EAIECBAgQIAAAQIECBBYIKCBtQDJIwR6E9DA6i0j4iFAgAABAgQIECBAgACBPQU0sPbU9W4COwloYO0E67UECBAgQIAAAQIECBAg0KWABlaXaREUgdsLaGDZIQQIECBAgAABAgQIECAwk4AG1kzZttY0AhpYaVJpIQQIECBAgAABAgQIECCwQEADawGSRwj0JqCB1VtGxEOAAAECBAgQIECAAAECewpoYO2p690EdhLQwNoJ1msJECBAgAABAgQIECBAoEsBDawu0yIoArcX0MCyQwgQIECAAAECBAgQIEBgJgENrJmyba1pBDSw0qTSQggQIECAAAECBAgQIEBggYAG1gIkjxDoTUADq7eMiIcAAQIECBAgQIAAAQIE9hTQwNpT17sJ7CSggbUTrNcSIECAAAECBAgQIECAQJcCGlhdpkVQBG4voIFlhxAgQIAAAQIECBAgQIDATAIaWDNl21rTCGhgpUmlhRAgQIAAAQIECBAgQIDAAgENrAVIHiHQm4AGVm8ZEQ8BArcT+MG3fuT5d911fl/E2csjzp85hNZ5PBZn8fCVK2f3f/c3P+19Q8QsSAIECBAgUCCgThegGdJEQAOrCbtJCZwmoIF1mp/RBAjUEzheit8bEc+oN+umM334ypWzF2hibWrqZQQIECDQiYA63UkihLFIQANrEZOHCPQloIHVVz5EQ4DArQXe9La/fiAiXj240YP3vvbprxl8DcInQIAAAQI3CKjTNsVIAhpYI2VLrASOAhpYtgIBAqMIvOltH/nQMD82eCvU83js3tc9/dmjmIuTAAECBAgsFVCnl0p5rgcBDawesiAGAisFNLBWgnmcAIFmAm9621+fN5t8w4nvfe3T3Zk29PQqAgQIEOhDQJ3uIw+iWCbgMrbMyVMEuhLQwOoqHYIhQOA2Ai7GtgcBAgQIEOhXQJ3uNzciu1FAA8uuIDCggAbWgEkTMoFJBVyMJ028ZRMgQIDAEALq9BBpEuRRQAPLViAwoIAG1oBJEzKBSQVcjCdNvGUTIECAwBAC6vQQaRKkBpY9QGBcAQ2scXMncgKzCbgYz5Zx6yVAgACBkQTU6ZGyJVbfwLIHCAwooIE1YNKETGBSARfjSRNv2QQIECAwhIA6PUSaBHkU0MCyFQgMKKCBNWDShExgUgEX40kTb9kECBAgMISAOj1EmgSpgWUPEBhXQANr3NyJnMBsAi7Gs2XcegkQIEBgJAF1eqRsidU3sOwBAgMKaGANmDQhE5hUwMV40sRbNgECBAgMIaBOD5EmQR4FNLBsBQIDCmhgDZg0IROYVMDFeNLEWzYBAgQIDCGgTg+RJkFqYNkDBMYV0MAaN3ciJzCbgIvxbBm3XgIECBAYSUCdHilbYvUNLHuAwIACGlgDJk3IBCYVcDGeNPGWTYAAAQJDCKjTQ6RJkEcBDSxbgcCAAhpYAyZNyAQmFXAxnjTxlk2AAAECQwio00OkSZAaWPYAgXEFNLDGzZ3ICcwm4GI8W8atlwABAgRGElCnR8qWWH0Dyx4gMKCABtaASRMygUkFXIwnTbxlEyBAgMAQAur0EGkS5FFAA8tWIDCggAbWgEkTMoFJBVyMJ028ZRMgQIDAEALq9BBpEmTyBtanR8RvRsRnrcz0H0bEl0TEB47jviAiHomIZy58zysi4p0Ln/UYgWIBDaxiOgMJEKgs4GJcGdx0BAgQIEBghYA6vQLLo80Fsn4Da6sG1ssi4l0rsqSBtQLLo+UCGljldkYSIFBXwMW4rrfZCBAgQIDAGgF1eo2WZ1sLaGA9OQPXfwPrDRffvvrhFUnSwFqB5dFyAQ2scjsjCRCoK+BiXNfbbAQIECBAYI2AOr1Gy7OtBTSwnpyBt0TEfx0RHz3+6zdHxLevSJIG1gosj5YLaGCV2xlJgEBdARfjut5mI0CAAAECawTU6TVanm0tkLWBdSfX/yQi3nHx+63+3qUHr29effzxmZdfeuaNEXH/nV7uvxPYW0ADa29h7ydAYCsBF+OtJL2HAAECBAhsL6BOb2/qjfsJzNjAempE/POI+NZLrL8SEa+KiD+/9O+eExG/FhHPu/TvDs/83H7p8GYCywQ0sJY5eYoAgfYCLsbtcyACAgQIECBwKwF12t4YSWDGBtahCfUzEfGUY6I+GBFfHhH/53WJ+7yI+PWI+JTjv78SET8SEV8WEV96HH/4UcNfjojvuWiA/U5EnI+UfLGOK6CBNW7uRE5gNgEX49kybr0ECBAgMJKAOj1StsQ6WwPrb0fEv4qIz72U+u+6xS9qf2FE/GpEHL6xteSfw3sODS5NrCVanjlJQAPrJD6DCRCoKOBiXBHbVAQIECBAYKWAOr0SzONNBWZqYB3W+j9GxPdeEj986+orI+L/vUkWvjEi3rYiO38TEV8XEQ+tGONRAkUCGlhFbAYRINBAwMW4AbopCRAgQIDAQgF1eiGUx7oQmKmB9Z9f/NL2RyLib12SP/yFwR+7RSZeFhHfctGQ+sKI+LSL35n1JxFxT0S8OyKeFhHfERE/EBGXDQ+/M+trI+IvusiuINIKaGClTa2FEUgn4GKcLqUWRIAAAQKJBNTpRMmcYCkzNbD+m+Mvb38irf9PRLwoIv6vwjx/UkT84sWPGb7k0vg/jIgvuWh8fWDNOx999FE/drgGzLPxnW/64xQKP3rvZ6RYh0UQIHBrgXe///NT8Hzl5x5+1aV/CBAgQIBALgF1Olc+t1zN3Xff3V2/qLuAtgS/9K6bNZveERGvufiRwo+dMOdbI+KbNLBOEDS0SEADq4jNIAIEGgi4GDdANyUBAgQIEFgooE4vhJrwMQ2sdkn/oovfdfWeiPiESyG8NiJ+6hYhfWZEvCEiDv/fxp9z/EuE74yI111qeN2sKfZoRLw0Iv6s3VLNPIOAHyGcIcvWSCCHgB9NyJFHqyBAgACBnALqdM68Zl3VLN/AOvwuqx+/lMQPH3/073+/RWKfERE/HxFffem/H35J+7dGxE8efwfWG6/7hfCHR7//4v/5vqybxbr6EdDA6icXIiFA4PYCLsZ2CAECBAgQ6FdAne43NyK7UWCWBtZPRMR/dWn5S35X1RdHxMMR8ayFG+f9EfFVEfFHC5/3GIFiAQ2sYjoDCRCoLOBiXBncdAQIECBAYIWAOr0Cy6PNBWZoYN3sR/2W/rXAw18ifCAiPvkOmTo0r74+In63eUYFMIWABtYUabZIAikEXIxTpNEiCBAgQCCpgDqdNLFJlzVDA+vTI+I3I+KzLuXwpyPi8Duwlvz1v0Pz6p7j7796XkR83PE9H42I3774/VhvPv644eHHEv1DoIqABlYVZpMQILCBgIvxBoheQYAAAQIEdhJQp3eC9dpdBGZoYO0C56UEWgpoYLXUNzcBAmsEXIzXaHmWAAECBAjUFVCn63qb7TQBDazT/Iwm0ERAA6sJu0kJECgQcDEuQDOEAAECBAhUElCnK0GbZhMBDaxNGL2EQF0BDay63mYjQKBcwMW43M5IAgQIECCwt4A6vbew928poIG1paZ3EagkoIFVCdo0BAicLOBifDKhFxAgQIAAgd0E1OndaL14BwENrB1QvZLA3gIaWHsLez8BAlsJuBhvJek9BAgQIEBgewF1entTb9xPQANrP1tvJrCbgAbWbrReTIDAxgIuxhuDeh0BAgQIENhQQJ3eENOrdhfQwNqd2AQEthfQwNre1BsJENhHwMV4H1dvJUCAAAECWwio01soekctAQ2sWtLmIbChgAbWhpheRYDArgIuxrvyejkBAgQIEDhJQJ0+ic/gygIaWJXBTUdgCwENrC0UvYMAgRoCLsY1lM1BgAABAgTKBNTpMjej2ghoYLVxNyuBkwQ0sE7iM5gAgYoCLsYVsU1FgAABAgRWCqjTK8E83lRAA6spv8kJlAloYJW5GUWAQH0BF+P65mYkQIAAAQJLBdTppVKe60FAA6uHLIiBwEoBDayVYB4nQKCZgItxM3oTEyBAgACBOwqo03ck8kBHAhpYHSVDKASWCmhgLZXyHAECrQVcjFtnwPwECBAgQODWAuq03TGSgAbWSNkSK4GjgAaWrUCAwCgCLsajZEqcBAgQIDCjgDo9Y9bHXbMG1ri5E/nEAhpYEyff0gkMJuDbwrLMAAAgAElEQVRiPFjChEuAAAECUwmo01Ole/jFamANn0ILmFFAA2vGrFszgTEFXIzHzJuoCRAgQGAOAXV6jjxnWaUGVpZMWsdUAhpYU6XbYgkMLeBiPHT6BE+AAAECyQXU6eQJTrY8DaxkCbWcOQQ0sObIs1USyCDgYpwhi9ZAgAABAlkF1Omsmc25Lg2snHm1quQCGljJE2x5BBIJuBgnSqalECBAgEA6AXU6XUpTL0gDK3V6LS6rgAZW1sxaF4F8Ai7G+XJqRQQIECCQR0CdzpPLGVaigTVDlq0xnYAGVrqUWhCBtAIuxmlTa2EECBAgkEBAnU6QxImWoIE1UbItNY+ABlaeXFoJgewCLsbZM2x9BAgQIDCygDo9cvbmi10Da76cW3ECAQ2sBEm0BAKTCLgYT5JoyyRAgACBIQXU6SHTNm3QGljTpt7CRxbQwBo5e2InMJeAi/Fc+bZaAgQIEBhLQJ0eK1+zR6uBNfsOsP4hBTSwhkyboAlMKeBiPGXaLZoAAQIEBhFQpwdJlDAfF9DAshEIDCiggTVg0oRMYFIBF+NJE2/ZBAgQIDCEgDo9RJoEeRTQwLIVCAwooIE1YNKETGBSARfjSRNv2QQIECAwhIA6PUSaBKmBZQ8QGFdAA2vc3ImcwGwCLsazZdx6CRAgQGAkAXV6pGyJ1Tew7AECAwpoYA2YNCETmFTAxXjSxFs2AQIECAwhoE4PkSZBHgU0sGwFAgMKaGANmDQhE5hUwMV40sRbNgECBAgMIaBOD5EmQWpg2QMExhXQwBo3dyInMJuAi/FsGbdeAgQIEBhJQJ0eKVti9Q0se4DAgAIaWAMmTcgEJhVwMZ408ZZNgAABAkMIqNNDpEmQRwENLFuBwIACGlgDJk3IBCYVcDGeNPGWTYAAAQJDCKjTQ6RJkBpY9gCBcQU0sMbNncgJzCbgYjxbxq2XAAECBEYSUKdHypZYfQPLHiAwoIAG1oBJEzKBSQVcjCdNvGUTIECAwBAC6vQQaRLkUUADy1YgMKCABtaASRMygUkFXIwnTbxlEyBAgMAQAur0EGkSpAaWPUBgXAENrHFzJ3ICswm4GM+WceslQIAAgZEE1OmRsiVW38CyBwgMKKCBNWDShExgUgEX40kTb9kECBAgMISAOj1EmgR5FNDAshUIDCiggTVg0oRMYFIBF+NJE2/ZBAgQIDCEgDo9RJoEqYFlDxAYV0ADa9zciZzAbAIuxrNl3HoJECBAYCQBdXqkbInVN7DsAQIDCmhgDZg0IROYVMDFeNLEWzYBAgQIDCGgTg+RJkEeBTSwbAUCAwpoYA2YNCETmFTAxXjSxFs2AQIECAwhoE4PkSZBamDZAwTGFdDAGjd3Iicwm4CL8WwZt14CBAgQGElAnR4pW2L1DSx7gMCAAhpYAyZNyAQmFXAxnjTxlk2AAAECQwio00OkSZBHAQ0sW4HAgAIaWAMmTcgEJhVwMZ408ZZNgAABAkMIqNNDpEmQGlj2AIFxBTSwxs2dyAnMJuBiPFvGrZcAAQIERhJQp0fKllh9A8seIDCggAbWgEkTMoFJBVyMJ028ZRMgQIDAEALq9BBpEuRRQAPLViAwoIAG1oBJEzKBSQVcjCdNvGUTIECAwBAC6vQQaRKkBpY9QGBcAQ2scXMncgKzCbgYz5Zx6yVAgACBkQTU6ZGyJVbfwLIHCAwooIE1YNKETGBSARfjSRNv2QQIECAwhIA6PUSaBHkU0MCyFQgMKKCBNWDShExgUgEX40kTb9kECBAgMISAOj1EmgSpgWUPEBhXQANr3NyJnMBsAi7Gs2XcegkQIEBgJAF1eqRsidU3sOwBAgMKaGANmDQhE5hUwMV40sRbNgECBAgMIaBOD5EmQR4FNLBsBQIDCmhgDZg0IROYVMDFeNLEWzYBAgQIDCGgTg+RJkFqYNkDBMYV0MAaN3ciJzCbgIvxbBm3XgIECBAYSUCdHilbYvUNLHuAwIACGlgDJk3IBCYVcDGeNPGWTYAAAQJDCKjTQ6RJkEcBDSxbgcCAAhpYAyZNyAQmFXAxnjTxlk2AAAECQwio00OkSZAaWPYAgXEFNLDGzZ3ICcwm4GI8W8atlwABAgRGElCnR8qWWH0Dyx4gMKCABtaASRMygUkFXIwnTbxlEyBAgMAQAur0EGkS5FFAA8tWIDCggAbWgEkTMoFJBVyMJ028ZRMgQIDAEALq9BBpEqQGlj1AYFwBDaxxcydyArMJuBjPlnHrJUCAAIGRBNTpkbIlVt/AsgcIDCiggTVg0oRMYFIBF+NJE2/ZBAgQIDCEgDo9RJoEeRTQwLIVCAwooIE1YNKETGBSARfjSRNv2QQIECAwhIA6PUSaBKmBZQ8QGFdAA2vc3ImcwGwCLsazZdx6CRAgQGAkAXV6pGyJ1Tew7AECAwpoYA2YNCETmFTAxXjSxFs2AQIECAwhoE4PkSZBHgU0sGwFAgMKaGANmDQhE5hUwMV40sRbNgECBAgMIaBOD5EmQWpg2QMExhXQwBo3dyInMJuAi/FsGbdeAgQIEBhJQJ0eKVti9Q0se4DAgAIaWAMmTcgEJhVwMZ408ZZNgACBhAIvftUvPP/8qWf3xXm8PCKeOcQSz+OxeEo8fPax8/vf845Xvu/6mNXpIbIoyKOABpatQGBAAQ2sAZMmZAKTCrgYT5p4yyZAgEAygcebV3edvTcinjHo0j58duX8Bdc3sdTpQbM5adgaWJMm3rLHFtDAGjt/oicwk4CL8UzZtlYCBAjkFXjRqx96IM7j1UOv8CwefOTBV7zm8hrU6aEzOl3wGljTpdyCMwhoYGXIojUQmEPAxXiOPFslAQIEsgu86Bse+tAwPzZ4q2Scnz/2yNtf+WwNrOy7Ne/6NLDy5tbKEgtoYCVOrqURSCaggZUsoZZDgACBSQWy3r/V6Uk39KDL1sAaNHHCnlsgawGdO6tWTyCngItxzrxaFQECBGYTyHr/Vqdn28ljr1cDa+z8iX5SgawFdNJ0WjaB1AIuxqnTa3EECBCYRiDr/VudnmYLp1ioBlaKNFrEbAJZC+hsebReAjMIuBjPkGVrJECAQH6BrPdvdTr/3s20Qg2sTNm0lmkEshbQaRJooQQmEnAxnijZlkqAAIHEAlnv3+p04k2bcGkaWAmTakn5BbIW0PyZs0IC8wm4GM+XcysmQIBARoGs9291OuNuzbsmDay8ubWyxAJZC2jilFkagWkFXIynTb2FEyBAIJVA1vu3Op1qm6ZfjAZW+hRbYEaBrAU0Y66sicDsAi7Gs+8A6ydAgEAOgaz3b3U6x/6cZRUaWLNk2jpTCWQtoKmSZDEECDwu4GJsIxAgQIBABoGs9291OsPunGcNGljz5NpKEwlkLaCJUmQpBAgcBVyMbQUCBAgQyCCQ9f6tTmfYnfOsQQNrnlxbaSKBrAU0UYoshQABDSx7gAABAgQSCWS9f2tgJdqkEyxFA2uCJFtiPoGsBTRfpqyIAAEXY3uAAAECBDIIZL1/q9MZduc8a9DAmifXVppIIGsBTZQiSyFAwDew7AECBAgQSCSQ9f6tgZVok06wFA2sCZJsifkEshbQfJmyIgIEXIztAQIECBDIIJD1/q1OZ9id86xBA2ueXFtpIoGsBTRRiiyFAAHfwLIHCBAgQCCRQNb7twZWok06wVI0sCZIsiXmE8haQPNlyooIEHAxtgcIECBAIINA1vu3Op1hd86zBg2seXJtpYkEshbQRCmyFAIEfAPLHiCQUuAH3/qR59911/l9EWcvjzh/5hCLPI/H4iwevnLl7P7v/uanvW+ImAXZnUDW+7cGVndbTUC3EdDAsj0IDCiQtYAOmAohEyBwBwEXY1uEQB6BY/PqvRHxjEFX9eErV85eoIk1aPYah531/q1ON95Ypl8loIG1isvDBPoQyFpA+9AVBQECWwq4GG+p6V0E2gq86W1//UBEvLptFCfP/uC9r336a05+ixdMJ5D1/q1OT7eVh16wBtbQ6RP8rAJZC+is+bRuApkFXIwzZ9faZhN409s+8qFhfmzwVsk5j8fufd3Tnz1b7qz3dIGs9291+vS94Q31BDSw6lmbicBmAlkL6GZAXkSAQDcCLsbdpEIgBE4WcJ5PJvSCgQWy3r+d64E35YSha2BNmHRLHl8gawEdPzNWQIDA9QIuxvYEgTwCznOeXFrJeoGs92/nev1eMKKdgAZWO3szEygWyFpAi0EMJECgWwEX425TIzACqwWc59VkBiQSyHr/dq4TbdIJlqKBNUGSLTGfQNYCmi9TVkSAgIuxPUAgj4DznCeXVrJeIOv927levxeMaCeggdXO3swEigWyFtBiEAMJEOhWwMW429QIjMBqAed5NZkBiQSy3r+d60SbdIKlaGBNkGRLzCeQtYDmy5QVESDgYmwPEMgj4DznyaWVrBfIev92rtfvBSPaCWhgtbM3M4FigawFtBjEQAIEuhVwMe42NQIjsFrAeV5NZkAigaz3b+c60SadYCkaWBMk2RLzCWQtoPkyZUUECLgY2wME8gg4z3lyaSXrBbLev53r9XvBiHYCGljt7M1MoFggawEtBjGQAIFuBVyMu02NwAisFnCeV5MZkEgg6/3buU60SSdYigbWBEm2xHwCWQtovkxZEQECLsb2AIE8As5znlxayXqBrPdv53r9XjCinYAGVjt7MxMoFshaQItBDCRAoFsBF+NuUyMwAqsFnOfVZAYkEsh6/3auE23SCZaigTVBki0xn0DWApovU1ZEgICLsT1AII+A85wnl1ayXiDr/du5Xr8XjGgnoIHVzt7MBIoFshbQYhADCRDoVsDFuNvUCIzAagHneTWZAYkEst6/netEm3SCpWhgTZBkS8wnkLWA5suUFREg4GJsDxDII+A858mllawXyHr/dq7X7wUj2gloYLWzNzOBYoGsBbQYxEACBLoVcDHuNjUCI7BawHleTWZAIoGs92/nOtEmnWApGlgTJNkS8wlkLaD5MmVFBAi4GNsDBPIIOM95cmkl6wWy3r+d6/V7wYh2AhpY7ezNTKBYIGsBLQYxkACBbgVcjLtNjcAIrBZwnleTGZBIIOv927lOtEknWIoG1gRJtsR8AlkLaL5MWREBAi7G9gCBPALOc55cWsl6gaz3b+d6/V4wop2ABlY7ezMTKBbIWkCLQQwkQKBbARfjblMjMAKrBZzn1WQGJBLIev92rhNt0gmWooE1QZItMZ9A1gKaL1NWRICAi7E9QCCPgPOcJ5dWsl4g6/3buV6/F4xoJ6CB1c7ezASKBbIW0GIQAwkQ6FbAxbjb1AiMwGoB53k1mQGJBLLev53rRJt0gqVoYE2QZEvMJ5C1gObLlBURIOBibA8QyCPgPOfJpZWsF8h6/3au1+8FI9oJaGC1szczgWKBrAW0GMRAAgS6FXAx7jY1AiOwWsB5Xk1mQCKBrPdv5zrRJp1gKRpYEyTZEvMJZC2g+TJlRQQIuBjbAwTyCDjPeXJpJesFst6/nev1e8GIdgIaWO3szUygWCBrAS0GMZAAgW4FXIy7TY3ACKwWcJ5XkxmQSCDr/du5TrRJJ1iKBtYESbbEfAJZC2i+TFkRAQIuxvYAgTwCznOeXFrJeoGs92/nev1eMKKdgAZWO3szEygWyFpAi0EMJECgWwEX425TIzACqwWc59VkBiQSyHr/dq4TbdIJlqKBNUGSLTGfQNYCmi9TVkSAgIuxPUAgj4DznCeXVrJeIOv927levxeMaCeggdXO3swEigWyFtBiEAMJEOhWwMW429QIjMBqAed5NZkBiQSy3r+d60SbdIKlaGBNkGRLzCeQtYDmy5QVESDgYmwPEMgj4DznyaWVrBfIev92rtfvBSPaCWhgtbM3M4FigawFtBjEQAIEuhVwMe42NQIjsFrAeV5NZkAigaz3b+c60SadYCkaWBMk2RLzCWQtoPkyZUUECLgY2wME8gg4z3lyaSXrBbLev53r9XvBiHYCGljt7M1MoFggawEtBjGQAIFuBVyMu02NwAisFnCeV5MZkEgg6/3buU60SSdYigbWBEm2xHwCWQtovkxZEQECLsb2AIE8As5znlxayXqBrPdv53r9XjCinYAGVjt7MxMoFshaQItBDCRAoFsBF+NuUyMwAqsFnOfVZAYkEsh6/3auE23SCZaigTVBki0xn0DWApovU1ZEgICLsT1AII+A85wnl1ayXiDr/du5Xr8XjGgnoIHVzt7MBIoFshbQYhADCRDoVsDFuNvUCIzAagHneTWZAYkEst6/netEm3SCpWhgTZBkS8wnkLWA5suUFREg4GJsDxDII+A858mllawXyHr/dq7X7wUj2gloYLWzNzOBYoGsBbQYxEACBLoVcDHuNjUCI7BawHleTWZAIoGs92/nOtEmnWApGlgTJNkS8wlkLaD5MmVFBAi4GNsDBPIIOM95cmkl6wWy3r+d6/V7wYh2AhpY7ezNTKBYIGsBLQYxkACBbgVcjLtNjcAIrBZwnleTGZBIIOv927lOtEknWIoG1gRJtsR8AlkLaL5MWREBAi7G9gCBPALOc55cWsl6gaz3b+d6/V4wop2ABlY7ezMTKBbIWkCLQQwkQKBbARfjblMjMAKrBZzn1WQGJBLIev92rhNt0gmWooE1QZItMZ9A1gKaL1NWRICAi7E9QCCPgPOcJ5dWsl4g6/3buV6/F4xoJ6CB1c7ezASKBbIW0GIQAwkQ6FbAxbjb1AiMwGoB53k1mQGJBLLev53rRJt0gqVoYE2QZEvMJ5C1gObLlBURIOBibA8QyCPgPOfJpZWsF8h6/3au1+8FI9oJaGC1szczgWKBrAW0GMRAAgS6FXAx7jY1AiOwWsB5Xk1mQCKBrPdv5zrRJp1gKdkbWF8QEY9ExDMX5vIVEfHO6569KyK+JiK+PSJeGBGfePzvH42IfxsRPxQRvxQRVxbO4TECJwtkLaAnw3gBAQLdCbgYd5cSAREoFnCei+kMTCCQ9f7tXCfYnBMtIXsD62UR8a4V+by+gfUpEfEvI+Kld3jHz0bE6yPiz1fM5VECxQJZC2gxiIEECHQr4GLcbWoERmC1gPO8msyARAJZ79/OdaJNOsFSsjew3nDx7asfXpHHyw2sj4uIn4qIf7Bw/I8fv6X1sYXPe4xAsUDWAloMYiABAt0KuBh3mxqBEVgt4DyvJjMgkUDW+7dznWiTTrCU7A2sNx+bSktTebmB9aUR8W8i4mmXBv90RHxbRDw1Ig7fuvqKS//tIxfPf3lE/MbSyTxHoFQgawEt9TCOAIF+BVyM+82NyAisFXCe14p5PpNA1vu3c51pl+ZfS+YG1sdHxDsi4uWX0vjGiLh/YVr/aUR8z6Vn/zIiXhwRv3X8dzdrcK15/8IwPEbgRoGsBVSuCRDIJ+BinC+nVjSvgPM8b+6tPCLr/du5trtHEsjcwHrOxTekfi0inncpIa+KiJ9bkKCbNb/+XUS8JCI+eBx/s/cfGmaviQg/RrgA2SPlAlkLaLmIkQQI9CrgYtxrZsRFYL2A87zezIg8Alnv3851nj06w0oyN7A+LyJ+PSIOv4j98M/hrwT+SER8WUQcvj31lIg4/CXBXz5+0+p3IuL8+Oyzj//+7kub4NAM+9qI+Ivjv/ukiPjFY1PriccO8x2+8fUfZtg81thOIGsBbSdqZgIE9hJwMd5L1nsJ1Bdwnuubm7Efgaz3b+e6nz0mkjsLZG5gvfCiufSrx99XdWeJiO86NrgOTaxPj4jfjIjPWtnA+sOI+JKI+MCSCT1DoFQgawEt9TCOAIF+BVyM+82NyAisFXCe14p5PpNA1vu3c51pl+ZfS+YG1jdGxNtWpPBvIuLrIuIhDawVah5tIpC1gDbBNCkBArsKuBjvyuvlBKoKOM9VuU3WmUDW+7dz3dlGE85tBTI3sF528U2ob7loSH1hRHxaRPxJRNxz8YvY3338y4LfERE/EBGXDZ74McFn1vwG1qOPPvrEjy7argQWCXznm/540XO9P/Sj935G7yGKjwCBEwXe/f7PP/ENfQz/ys89/KYB/xCYW8B5njv/s68+6/3buZ59Z996/XfffXd3/aLuAqq4fW72O6ye+BHAw++5eldEHH4M8Yl/lvwOrEcj4qUR8Wdr1qGBtUbLsweBrAVUdgkQyCfgYpwvp1Y0r4DzPG/urTzv/du5trtvJaCB1d/eeGtEfNOlsJ5oYP1pRDwQEYe/WvjEP9f/FcKb/aL3Q9PrMOav+luqiDIJZP0K8yFHP/jWjzz/rrvO74s4e3nE+eHbkP3/cx6PxVk8fOXK2f3f/c1Pe1//AYuQQD0BP5pQz9pMBPYWcJ73Fvb+ngWy3r+d6553ndiuF8j6DazPjIg3RMTh5xY+5/iXCN8ZEa+LiI8dEW72DazL36C6LyJ+6BLYRyLiyyPiN47/7osi4j0R8QmXnvlnF3/Z8J/YZgT2FshaQI/Nq/dGxDP2Ntzp/R++cuXsBZpYO+l67ZACLsZDpk3QBG4q4DzbGDMLZL1/O9cz7+rx1p61gXX48PvzF82mr76UksMvaf/WiPjJ4+/AeuNFM+t7r0vZ91/83993/Hd/NyIeiYhnXXrm8FcN//7x//7ZiPiK2zS4xtsNIh5GIHEBPXzz8dXDJOLmgT5472uf/prB1yB8ApsJuBhvRulFBJoLOM/NUyCAhgKJ798pfh/zva99etbeRsNd39/UmZP8xRHx8HUNqNtl4P0R8VUR8UfHhw42P3rx+6z+8cK0HRpj/+jiG1gfXfi8xwgUC+QtoB/50DA/Nnir7J3HY/e+7umHHzH2DwECF19T9oHXNiCQR8B5zpNLK1kvkPf+/dcaWOu3gxGNBDI3sA6kh79EePhGxyffwffQvPr6i29+/O51z31iRPxYRPzDO4z/lYh47fEvHTZKpWlnElBA+862/x+gvvMjuroCPvDW9TYbgT0FnOc9db27dwH3774z5P7dd362ii57A+vgdGhe3XP8/VfPi4iPO+Idvin12xe/H+vNxx83/PAtUO+KiJdExL3Hv0p4aGod/vmPEXH4Zc2H35P1SxFxZaukeA+BOwkooHcSavvfFdC2/mbvS8AH3r7yIRoCpwg4z6foGTu6gPt33xl0/+47P1tFN0MDaysr7yHQjYAC2k0qbhqIAtp3fkRXV8AH3rreZiOwp4DzvKeud/cu4P7dd4bcv/vOz1bRaWBtJek9BCoKKKAVsQumUkAL0AxJK+ADb9rUWtiEAs7zhEm35GsC7t99bwb3777zs1V0GlhbSXoPgYoCCmhF7IKpFNACNEPSCvjAmza1FjahgPM8YdItWQNrkD3g/j1Iok4MUwPrREDDCbQQ0MBqob58TgV0uZUn8wv4wJs/x1Y4j4DzPE+urfRGAffvvneF+3ff+dkqOg2srSS9h0BFAQW0InbBVApoAZohaQV84E2bWgubUMB5njDplnxNwP27783g/t13fraKTgNrK0nvIVBRQAGtiF0wlQJagGZIWgEfeNOm1sImFHCeJ0y6JWtgDbIH3L8HSdSJYWpgnQhoOIEWAhpYLdSXz6mALrfyZH4BH3jz59gK5xFwnufJtZXeKOD+3feucP/uOz9bRaeBtZWk9xCoKKCAVsQumEoBLUAzJK2AD7xpU2thEwo4zxMm3ZKvCbh/970Z3L/7zs9W0WlgbSXpPQQqCiigFbELplJAC9AMSSvgA2/a1FrYhALO84RJt2QNrEH2gPv3IIk6MUwNrBMBDSfQQkADq4X68jkV0OVWnswv4ANv/hxb4TwCzvM8ubbSGwXcv/veFe7ffednq+g0sLaS9B4CFQUU0IrYBVMpoAVohqQV8IE3bWotbEIB53nCpFvyNQH37743g/t33/nZKjoNrK0kvYdARQEFtCJ2wVQKaAGaIWkFfOBNm1oLm1DAeZ4w6ZasgTXIHnD/HiRRJ4apgXUioOEEWghoYLVQXz6nArrcypP5BXzgzZ9jK5xHwHmeJ9dWeqOA+3ffu8L9u+/8bBWdBtZWkt5DoKKAAloRu2AqBbQAzZC0Aj7wpk2thU0o4DxPmHRLvibg/t33ZnD/7js/W0WngbWVpPcQqCiggFbELphKAS1AMyStgA+8aVNrYRMKOM8TJt2SNbAG2QPu34Mk6sQwNbBOBDScQAsBDawW6svnVECXW3kyv4APvPlzbIXzCDjP8+TaSm8UcP/ue1e4f/edn62i08DaStJ7CFQUUEArYhdMpYAWoBmSVsAH3rSptbAJBZznCZNuydcE3L/73gzu333nZ6voNLC2kvQeAhUFFNCK2AVTKaAFaIakFfCBN21qLWxCAed5wqRbsgbWIHvA/XuQRJ0YpgbWiYCGE2ghoIHVQn35nArocitP5hfwgTd/jq1wHgHneZ5cW+mNAu7ffe8K9+++87NVdBpYW0l6D4GKAgpoReyCqRTQAjRD0gr4wJs2tRY2oYDzPGHSLfmagPt335vB/bvv/GwVnQbWVpLeQ6CigAJaEbtgKgW0AM2QtAI+8KZNrYVNKOA8T5h0S9bAGmQPuH8PkqgTw9TAOhHQcAItBDSwWqgvn1MBXW7lyfwCPvDmz7EVziPgPM+Tayu9UcD9u+9d4f7dd362ik4DaytJ7yFQUUABrYhdMJUCWoBmSFoBH3jTptbCJhRwnidMuiVfE3D/7nszuH/3nZ+totPA2krSewhUFFBAK2IXTKWAFqAZklbAB960qbWwCQWc5wmTbskaWIPsAffvQRJ1YpgaWCcCGk6ghYAGVgv15XMqoMutPJlfwAfe/Dm2wnkEnOd5cm2lNwq4f/e9K9y/+87PVtFpYG0l6T0EKgoooBWxC6ZSQAvQDEkr4ANv2tRa2IQCzvOESbfkawLu331vBvfvvvOzVXQaWFtJeg+BigIKaEXsgqkU0AI0Q9IK+MCbNrUWNqGA8zxh0i1ZA2uQPeD+PUiiTgxTA+tEQMMJtBDQwGqhvnxOBXS5lU0eK70AACAASURBVCfzC/jAmz/HVjiPgPM8T66t9EYB9+++d4X7d9/52So6DaytJL2HQEUBBbQidsFUCmgBmiFpBXzgTZtaC5tQwHmeMOmWfE3A/bvvzeD+3Xd+topOA2srSe8hUFFAAa2IXTCVAlqAZkhaAR9406bWwiYUcJ4nTLola2ANsgfcvwdJ1IlhamCdCGg4gRYCGlgt1JfPqYAut/JkfgEfePPn2ArnEXCe58m1ld4o4P7d965w/+47P1tFp4G1laT3EKgooIBWxC6YSgEtQDMkrYAPvGlTa2ETCjjPEybdkq8JuH/3vRncv/vOz1bRaWBtJek9BCoKKKAVsQumUkAL0AxJK+ADb9rUWtiEAs7zhEm3ZA2sQfaA+/cgiToxTA2sEwENJ9BCQAOrhfryORXQ5VaezC/gA2/+HFvhPALO8zy5ttIbBdy/+94V7t9952er6DSwtpL0HgIVBRTQitgFUymgBWiGpBXwgTdtai1sQgHnecKkW/I1AffvvjeD+3ff+dkqOg2srSS9h0BFAQW0InbBVApoAZohaQV84E2bWgubUMB5njDplqyBNcgecP8eJFEnhqmBdSKg4QRaCGhgtVBfPqcCutzKk/kFfODNn2MrnEfAeZ4n11Z6o4D7d9+7wv277/xsFZ0G1laS3kOgooACWhG7YCoFtADNkLQCPvCmTa2FTSjgPE+YdEu+JuD+3fdmcP/uOz9bRaeBtZWk9xCoKKCAVsQumEoBLUAzJK2AD7xpU2thEwo4zxMm3ZI1sAbZA+7fgyTqxDA1sE4ENJxACwENrBbqy+dUQJdbeTK/gA+8+XNshfMIOM/z5NpKbxRw/+57V7h/952fraLTwNpK0nsIVBRQQCtiF0ylgBagGZJWwAfetKm1sAkFnOcJk27J1wTcv/veDO7ffednq+g0sLaS9B4CFQUU0IrYBVMpoAVohqQV8IE3bWotbEIB53nCpFuyBtYge8D9e5BEnRimBtaJgIYTaCGggdVCffmcCuhyK0/mF/CBN3+OrXAeAed5nlxb6Y0C7t997wr3777zs1V0GlhbSXoPgYoCCmhF7IKpFNACNEPSCvjAmza1FjahgPM8YdIt+ZqA+3ffm8H9u+/8bBWdBtZWkt5DoKKAAloRu2AqBbQAzZC0Aj7wpk2thU0o4DxPmHRL1sAaZA+4fw+SqBPD1MA6EdBwAi0ENLBaqC+fUwFdbuXJ/AI+8ObPsRXOI+A8z5NrK71RwP27713h/t13fraKTgNrK0nvIVBRQAGtiF0wlQJagGZIWgEfeNOm1sImFHCeJ0y6JV8TcP/uezO4f/edn62i08DaStJ7CFQUUEArYhdMpYAWoBmSVsAH3rSptbAJBZznCZNuyRpYg+wB9+9BEnVimBpYJwIaTqCFgAZWC/Xlcyqgy608mV/AB978ObbCeQSc53lybaU3Crh/970r3L/7zs9W0WlgbSXpPQQqCiigFbELplJAC9AMSSvgA2/a1FrYhALO84RJt+RrAu7ffW8G9+++87NVdBpYW0l6D4GKAgpoReyCqRTQAjRD0gr4wJs2tRY2oYDzPGHSLVkDa5A94P49SKJODFMD60RAwwm0ENDAaqG+fE4FdLmVJ/ML+MCbP8dWOI+A8zxPrq30RgH37753hft33/nZKjoNrK0kvYdARQEFtCJ2wVQKaAGaIWkFfOBNm1oLm1DAeZ4w6ZZ8TcD9u+/N4P7dd362ik4DaytJ7yFQUUABrYhdMJUCWoBmSFoBH3jTptbCJhRwnidMuiVrYA2yB9y/B0nUiWFqYJ0IaDiBFgIaWC3Ul8+pgC638mR+AR948+fYCucRcJ7nybWV3ijg/t33rnD/7js/W0WngbWVpPcQqCiggFbELphKAS1AMyStgA+8aVNrYRMKOM8TJt2Srwm4f/e9Gdy/+87PVtFpYG0l6T0EKgoooBWxC6ZSQAvQDEkr4ANv2tRa2IQCzvOESbdkDaxB9oD79yCJOjFMDawTAQ0n0EJAA6uF+vI5FdDlVp7ML+ADb/4cW+E8As7zPLm20hsF3L/73hXu333nZ6voNLC2kvQeAhUFFNCK2AVTKaAFaIakFfCBN21qLWxCAed5wqRb8jUB9+++N4P7d9/52So6DaytJL2HQEUBBbQidsFUCmgBmiFpBXzgTZtaC5tQwHmeMOmWrIE1yB5w/x4kUSeGqYF1IqDhBFoIaGC1UF8+pwK63MqT+QV84M2fYyucR8B5nifXVnqjgPt337vC/bvv/GwVnQbWVpLeQ6CigAJaEbtgKgW0AM2QtAI+8KZNrYVNKOA8T5h0S74m4P7d92Zw/+47P1tFp4G1laT3EKgooIBWxC6YSgEtQDMkrYAPvGlTa2ETCjjPEybdkjWwBtkD7t+DJOrEMDWwTgQ0nEALAQ2sFurL51RAl1t5Mr+AD7z5c2yF8wg4z/Pk2kpvFHD/7ntXuH/3nZ+totPA2krSewhUFFBAK2IXTKWAFqAZklbAB960qbWwCQWc5wmTbsnXBNy/+94M7t9952er6DSwtpL0HgIVBRTQitgFUymgBWiGpBXwgTdtai1sQgHnecKkW7IG1iB7wP17kESdGKYG1omAhhNoIaCB1UJ9+ZwK6HIrT+YX8IE3f46tcB4B53meXFvpjQLu333vCvfvvvOzVXQaWFtJeg+BigIKaEXsgqkU0AI0Q9IK+MCbNrUWNqGA8zxh0i35moD7d9+bwf277/xsFZ0G1laS3kOgooACWhG7YCoFtADNkLQCPvCmTa2FTSjgPE+Y9MIlf+pn/8Tzz+86vy8iXh4Rzyx8Td1h5/FYnMXDZ1fO7v/TP3j9+66f3P27bjrWzub+vVZszOc1sMbMm6gnF1BA+94ACmjf+RFdXQEfeOt6m43AngLO8566ed59bF69NyKeMeiqPnx25ewF1zex3L/7zqb7d9/52So6DaytJL2HQEUBBbQidsFUCmgBmiFpBXzgTZtaC5tQwHmeMOkFS37Oc9/yQES8umBoT0Me/ODv3fOaywG5f/eUnhtjcf/uOz9bRaeBtZWk9xCoKKCAVsQumEoBLUAzJK2AD7xpU2thEwo4zxMmvWDJz3nuWz40zI8N3mp95/HYB3//nmdrYBVsgEZD3L8bwVeeVgOrMrjpCGwhoIG1heJ+71BA97P15vEEfOAdL2ciJnArAefZ3lgi8JznvuV8yXO9P/PB37vnSZ+V3b/7zpj7d9/52So6DaytJL2HQEUBBbQidsFUCmgBmiFpBXzgTZtaC5tQwHmeMOkFS9bAKkCrOOSRn3nFk3oAznVFfFOdLKCBdTKhFxCoL6CBVd98zYwaWGu0PJtdwMU4e4at71YCL37VLzz//Kln98X5YH+F7Snx8NnHzu9/zzteecNfYXOe7fclAhpYS5TaPaOB1c7ezKcLaGCdbugNBKoLaGBVJ181oQbWKi4PJxfwgTd5gi3vpgKPN6/uOhv8r7Cdv+D6JpbzbMMvEdDAWqLU7hkNrHb2Zj5dQAPrdENvIFBdQAOrOvmqCTWwVnF5OLmAD7zJE2x5NxV40asfeiDOB/8rbGfx4CMPvuJJf4XNebbhlwhoYC1RaveMBlY7ezOfLqCBdbqhNxCoLqCBVZ181YQaWKu4PJxcwAfe5Am2vJs3sL7hoQR/he38sUfe/son/RU259mGXyKggbVEqd0zGljt7M18uoAG1umG3kCguoAGVnXyVRNqYK3i8nByAR94kyfY8m7VwErxV9h80LXBSwQ0sErU6o1xrutZm2l7AQ2s7U29kcDuAhpYuxOfNIEG1kl8BicT0MBKllDLWSSgTi9iavaQOr0vvQbWvr6nvl0D61RB41sKaGC11Dc3gUIBF+NCuErDXIz3h/7Uz/6J55/fdX5fxGB/3essHj67cnb/n/7B62/46177q7WZQQOrjbtZ2wqo02397zS7On0nodP+uwbWaX57j9bA2lvY+/cU0MDaU9e7Cewk4GK8E+xGr3Ux3gjyFq85Nq8G/+teZy+YpYmlgbXvefD2PgXU6T7z8kRU6vS++dHA2tf31LdrYJ0qaHxLAQ2slvrmJlAo4GJcCFdpmIvxvtDPee5bHogY/K97RTz4wd+750l/3WtftXZv18BqZ2/mdgLqdDv7JTOr00uUyp/RwCq3qzFSA6uGsjn2EtDA2kvWewnsKOBivCPuBq92Md4A8TaveM5z35Lgr3vFYx/8/Xue9Ne99lVr93YNrHb2Zm4noE63s18yszq9RKn8GQ2scrsaIzWwaiibYy8BDay9ZL2XwI4CLsY74m7wahfjDRBv38BK8de9Pvh790xRgzWw9j0P3t6ngDrdZ16eiEqd3jc/Glj7+p76dg2sUwWNbykwxeW5JbC5Cewh4GK8h+p273Qx3s7yZm/KejHeV63d2zWw2tmbuZ2AOt3OfsnM6vQSpfJnstZp57p8T9QY6VzXUG4/hwZW+xyIgMBqAQV0NVnVAQrovtxZL8b7qrV7uwZWO3sztxNQp9vZL5lZnV6iVP5M1jrtXJfviRojnesayu3n0MBqnwMREFgtoICuJqs6QAHdlzvrxXhftXZv18BqZ2/mdgLqdDv7JTOr00uUyp/JWqed6/I9UWOkc11Duf0cGljtcyACAqsFFNDVZFUHKKD7cme9GO+r1u7tGljt7M3cTkCdbme/ZGZ1eolS+TNZ67RzXb4naox0rmsot59DA6t9DkRAYLWAArqarOoABXRf7qwX433V2r1dA6udvZnbCajT7eyXzKxOL1EqfyZrnXauy/dEjZHOdQ3l9nNoYLXPgQgIrBZQQFeTVR2ggO7LnfVivK9au7drYLWzN3M7AXW6nf2SmdXpJUrlz2St0851+Z6oMdK5rqHcfg4NrPY5EAGB1QIK6GqyqgMU0H25s16M91Vr93YNrHb2Zm4noE63s18yszq9RKn8max12rku3xM1RjrXNZTbz6GB1T4HIiCwWkABXU1WdYACui931ovxvmrt3q6B1c7ezO0E1Ol29ktmVqeXKJU/k7VOO9fle6LGSOe6hnL7OTSw2udABARWCyigq8mqDlBA9+XOejHeV63d2zWw2tmbuZ2AOt3OfsnM6vQSpfJnstZp57p8T9QY6VzXUG4/hwZW+xyIgMBqAQV0NVnVAQrovtxZL8b7qrV7uwZWO3sztxNQp9vZL5lZnV6iVP5M1jrtXJfviRojnesayu3n0MBqnwMREFgtoICuJqs6QAHdlzvrxXhftXZv18BqZ2/mdgLqdDv7JTOr00uUyp/JWqed6/I9UWOkc11Duf0cGljtcyACAqsFFNDVZFUHKKD7cme9GO+r1u7tGljt7M3cTkCdbme/ZGZ1eolS+TNZ67RzXb4naox0rmsot59DA6t9DkRAYLWAArqarOoABXRf7qwX433V2r1dA6udvZnbCajT7eyXzKxOL1EqfyZrnXauy/dEjZHOdQ3l9nNoYLXPgQgIrBZQQFeTVR2ggO7LnfVivK9au7drYLWzN3M7AXW6nf2SmdXpJUrlz2St0851+Z6oMdK5rqHcfg4NrPY5EAGB1QIK6GqyqgMU0H25s16M91Vr93YNrHb2Zm4noE63s18yszq9RKn8max12rku3xM1RjrXNZTbz6GB1T4HIiCwWkABXU1WdYACui931ovxvmrt3q6B1c7ezO0E1Ol29ktmVqeXKJU/k7VOO9fle6LGSOe6hnL7OTSw2udABARWCyigq8mqDlBA9+XOejHeV63d2zWw2tmbuZ2AOt3OfsnM6vQSpfJnstZp57p8T9QY6VzXUG4/hwZW+xyIgMBqAQV0NVnVAQrovtxZL8b7qrV7uwZWO3sztxNQp9vZL5lZnV6iVP5M1jrtXJfviRojnesayu3n0MBqnwMREFgtoICuJqs6QAHdlzvrxXhftXZv18BqZ2/mdgLqdDv7JTOr00uUyp/JWqed6/I9UWOkc11Duf0cGljtcyACAqsFFNDVZFUHKKD7cme9GO+r1u7tGljt7M3cTkCdbme/ZGZ1eolS+TNZ67RzXb4naox0rmsot59DA6t9DkRAYLWAArqarOoABXRf7qwX433V2r1dA6udvZnbCajT7eyXzKxOL1EqfyZrnXauy/dEjZHOdQ3l9nNoYLXPgQgIrBZQQFeTVR2ggO7LnfVivK9au7drYLWzN3M7AXW6nf2SmdXpJUrlz2St0851+Z6oMdK5rqHcfg4NrPY5EAGB1QIK6GqyqgMU0H25s16M91Vr93YNrHb2Zm4noE63s18yszq9RKn8max12rku3xM1RjrXNZTbz6GB1T4HIiCwWkABXU1WdYACui931ovxvmrt3q6B1c7ezO0E1Ol29ktmVqeXKJU/k7VOO9fle6LGSOe6hnL7OTSw2udABARWCyigq8mqDlBA9+XOejHeV63d2zWw2tmbuZ2AOt3OfsnM6vQSpfJnstZp57p8T9QY6VzXUG4/hwZW+xyIgMBqAQV0NVnVAQrovtxZL8b7qrV7uwZWO3sztxNQp9vZL5lZnV6iVP5M1jrtXJfviRojnesayu3n0MBqnwMREFgtoICuJqs6QAHdlzvrxXhftXZv18BqZ2/mdgLqdDv7JTOr00uUyp/JWqed6/I9UWOkc11Duf0cGljtcyACAqsFFNDVZFUHKKD7cme9GO+r1u7tGljt7M3cTkCdbme/ZGZ1eolS+TNZ67RzXb4naox0rmsot59DA6t9DkRAYLWAArqarOoABXRf7qwX433V2r1dA6udvZnbCajT7eyXzKxOL1EqfyZrnXauy/dEjZHOdQ3l9nNoYLXPgQgIrBZQQFeTVR2ggO7LnfVivK9au7drYLWzN3M7AXW6nf2SmdXpJUrlz2St0851+Z6oMdK5rqHcfg4NrPY5EAGB1QIK6GqyqgMU0H25s16M91Vr93YNrHb2Zm4noE63s18yszq9RKn8max12rku3xM1RjrXNZTbz6GB1T4HIiCwWkABXU1WdYACui931ovxvmrt3q6B1c7ezO0E1Ol29ktmVqeXKJU/k7VOO9fle6LGSOe6hnL7OTSw2udABARWCyigq8mqDlBA9+XOejHeV63d2zWw2tmbuZ2AOt3OfsnM6vQSpfJnstZp57p8T9QY6VzXUG4/hwZW+xyIgMBqAQV0NVnVAQrovtxZL8b7qrV7uwZWO3sztxNQp9vZL5lZnV6iVP5M1jrtXJfviRojnesayu3n0MBqnwMREFgtoICuJqs6QAHdlzvrxXhftXZv18BqZ2/mdgLqdDv7JTOr00uUyp/JWqed6/I9UWOkc11Duf0cGljtcyACAqsFFNDVZFUHKKD7cme9GO+r1u7tGljt7M3cTkCdbme/ZGZ1eolS+TNZ67RzXb4naox0rmsot59DA6t9DkRAYLWAArqarOoABXRf7qwX433V2r1dA6udvZnbCajT7eyXzKxOL1EqfyZrnXauy/dEjZHOdQ3l9nNoYLXPgQgIrBZQQFeTVR2ggO7LnfVivK9au7drYLWzN3M7AXW6nf2SmdXpJUrlz2St0851+Z6oMdK5rqHcfg4NrPY5EAGB1QIK6GqyqgMU0H25s16M91Vr93YNrHb2Zm4noE63s18yszq9RKn8max12rku3xM1RjrXNZTbz6GB1T4HIiCwWkABXU1WdYACui931ovxvmrt3q6B1c7ezO0E1Ol29ktmVqeXKJU/k7VOO9fle6LGSOe6hnL7OTSw2udABARWCyigq8mqDlBA9+XOejHeV63d2zWw2tmbuZ2AOt3OfsnM6vQSpfJnstZp57p8T9QY6VzXUG4/hwZW+xyIgMBqAQV0NVnVAQrovtxZL8b7qrV7uwZWO3sztxNQp9vZL5lZnV6iVP5M1jrtXJfviRojnesayu3n0MBqnwMREFgtoICuJqs6QAHdlzvrxXhftXZv18BqZ2/mdgLqdDv7JTOr00uUyp/JWqed6/I9UWOkc11Duf0cGljtcyACAqsFFNDVZFUHKKD7cme9GO+r1u7tGljt7M3cTkCdbme/ZGZ1eolS+TNZ67RzXb4naox0rmsot59DA6t9DkRAYLWAArqarOoABXRf7qwX433V2r1dA6udvZnbCajT7eyXzKxOL1EqfyZrnXauy/dEjZHOdQ3l9nNoYLXPgQgIrBZQQFeTVR2ggO7LnfVivK9au7drYLWzN3M7AXW6nf2SmdXpJUrlz2St0851+Z6oMdK5rqHcfg4NrPY5EAGB1QIK6GqyqgMU0H25s16M91Vr93YNrHb2Zm4noE63s18yszq9RKn8max12rku3xM1RjrXNZTbz6GB1T4HIiCwWkABXU1WdYACui931ovxvmrt3q6B1c7ezO0E1Ol29ktmVqeXKJU/k7VOO9fle6LGSOe6hnL7OTSw2udABARWCyigq8mqDlBA9+XOejHeV63d2zWw2tmbuZ2AOt3OfsnM6vQSpfJnstZp57p8T9QY6VzXUG4/hwZW+xyIgMBqAQV0NVnVAQrovtxZL8b7qrV7uwZWO3sztxNQp9vZL5lZnV6iVP5M1jrtXJfviRojnesayu3n0MBqnwMREFgtoICuJqs6QAHdlzvrxXhftXZv18BqZ2/mdgLqdDv7JTOr00uUyp/JWqed6/I9UWOkc11Duf0cGljtcyACAqsFFNDVZFUHKKD7cme9GO+r1u7tGljt7M3cTkCdbme/ZGZ1eolS+TNZ67RzXb4naox0rmsot59DA6t9DkRAYLWAArqarOoABXRf7qwX433V2r1dA6udvZnbCajT7eyXzKxOL1EqfyZrnXauy/dEjZHOdQ3l9nPM0MD6TyPiv42I/zIi/k5EPOXI/jcR8e8j4sGI+J8j4gM3SccXRMQjEfHMhal6RUS8c+GzHiNQLKCAFtNVGaiA7suc9WK8r1q7t2tgtbM3czsBdbqd/ZKZ1eklSuXPZK3TznX5nqgx0rmuodx+juwNrK88Nqiecwfqj0bE6yPiX0TE+aVnXxYR71qRJg2sFVgeLRdQQMvtaoxUQPdVznox3let3ds1sNrZm7mdgDrdzn7JzOr0EqXyZ7LWaee6fE/UGOlc11BuP0fmBtZnR8R7IuLTFzL/ZUS8OCJ+69Lzb7j49tUPLxx/eEwDawWWR8sFFNByuxojFdB9lbNejPdVa/d2Dax29mZuJ6BOt7NfMrM6vUSp/Jmsddq5Lt8TNUY61zWU28+RuYH1fRffpvofriP+6Yj4toi4EhFvjIjvve6///Pjjxs+8a/fHBHfviJNGlgrsDxaLqCAltvVGKmA7quc9WK8r1q7t2tgtbM3czsBdbqd/ZKZ1eklSuXPZK3TznX5nqgx0rmuodx+jqwNrE+MiF+4+P1Vf+8S8Z9ExAuOv/fq8K//dkT8ZkT8rUvP/FpEfG1E/EVEfHxEvCMiXn7pvx+aXve3T5sIZhdQQPveAQrovvnJejHeV63d2zWw2tmbuZ2AOt3OfsnM6vQSpfJnstZp57p8T9QY6VzXUG4/R9YG1rOO37D63Ij4woj4pIj4Py41pw7yh1/o/t6I+LRLaTj8vqtXXYz9q4g4/N6sQ0PreZf+++G//Vz7tIlgdgEFtO8doIDum5+sF+N91dq9XQOrnb2Z2wmo0+3sl8ysTi9RKn8ma512rsv3RI2RznUN5fZzZG1g3Un2445/efCe6x48/Ljgjx3/3edFxK9HxKcc/+/Djx3+SER8WUR86fGvGR5++fsvR8T3XDS+fue6XwB/pxj8dwLFAgpoMV2VgQrovsxZL8b7qrV7uwZWO3sztxNQp9vZL5lZnV6iVP5M1jrtXJfviRojnesayu3nmLGBdfjxwh+PiNdex//+i29kfdXFXyP8o+O/f2FE/GpEPHVhmr7r2OC6/FcMFw71GIF1AgroOq/aTyug+4pnvRjvq9bu7RpY7ezN3E5AnW5nv2RmdXqJUvkzWeu0c12+J2qMdK5rKLefY7YG1uFbVYcfATz8aOHlfx6LiK+++H1X/9ulf/mNEfG2FSn6m4j4uosfWXxoxZjHH3300Uc1vdaiTf78d77pj1MI/Oi9n/Gkdbz7/Z+fYl1f+bmHL2T6Zy+Br/nG9+316qrv/aWfen7V+VpN5ly3kjdvSwF1uqX+nedWp+9sdMoTWeu0c33Krth/rHO9vfHdd9/dXb+ou4C2Z3/8jYd1vu7iF7f/REQcfnzw8j+Hb159fUT87nX//mUR8S3H36F1+D1Zh18Cf/iRw3dHxNMi4jsi4geO735i6OVfAr94KRpYi6k8eBRQQPveCgrovvnJejHeV63d2zWw2tmbuZ2AOt3OfsnM6vQSpfJnstZp57p8T9QY6Vxvr6yBtb3pkjceGlY/GBH/3U0efvtFY+pbI+L/W/Ki6545/GL4X7z4McOXXPr3fxgRX3LR+PpAwfsMIbBYwFeYF1M1edBXmPdlz/qjCfuqtXu7HyFsZ2/mdgLqdDv7JTOr00uUyp/JWqed6/I9UWOkc11Duf0c2b+Bdatf1v6hiDj8iOD/euIvXn9rRHyTBlb7jTxbBApo3xlXQPfNT9aL8b5q7d6ugdXO3sztBNTpdvZLZlanlyiVP5O1TjvX5XuixkjnuoZy+zkyN7AOa/vvI+L+65j//cWvnfram/zI4OXHPjMi3hARh1/I8znHv0T4zuOPIX7s+ODNvoH1aES8NCL+rH1qRZBZQAHtO7sK6L75yXox3let3ds1sNrZm7mdgDrdzn7JzOr0EqXyZ7LWaee6fE/UGOlc11BuP0fmBtaLIuJfH39f1VLpJ34E8PBL3X/++Ivdnxh7+CXthx83/MnjO98YEd973Yu//+L//r6lk3mOQKmAAloqV2ecArqvc9aL8b5q7d6ugdXO3sztBNTpdvZLZlanlyiVP5O1TjvX5XuixkjnuoZy+zmyNrCeGhH/IiJes5L48u+w+uKIeDginrXwHYdfBv9VEfFHC5/3GIFiAQW0ctXujAAAIABJREFUmK7KQAV0X+asF+N91dq9XQOrnb2Z2wmo0+3sl8ysTi9RKn8ma512rsv3RI2RznUN5fZzZG1g/Z2LZtJ7I+Lw1wPX/HP9L2E//CXCByLik+/wklv9JcM1c3uWwGIBBXQxVZMHFdB92bNejPdVa/d2Dax29mZuJ6BOt7NfMrM6vUSp/Jmsddq5Lt8TNUY61zWU28+RtYF1aDy9q4D3Zn9F8NC8uuf4+6+eFxGHXwx/+OejEfHbF78f683HHzf8cMF8hlQQ+NTP/onnn991fl9EvDwinllhytOnOI/H4iwePrtydv+f/sHr33f9CxXQ04n3fIMCuqduRNaL8UHtxa/6heefP/Xsvjgf7H+vnhIPn33s/P73vOOVN/zvlQbWvufB2/sUUKf7zMsTUanT++Yna512rvfdN6e+3bk+VXCM8VkbWGPoi3J3gWPz6vBtvGfsPtk+E3z47MrZC65vYimg+2Bv9VYFdCvJm78n68X48ebVXWeD/+/V+Quub2JpYO17Hry9TwF1us+8aGDVyUvWOu1c19k/pbO4f5fKjTVOA2usfIl2pcBznvuWw4+AvnrlsN4ef/CDv3fPk36fmwLaW4qeHI8Cum9+0l6MX/3QA3E++P9encWDjzz4iif975UG1r7nwdv7FFCn+8yLBladvKSt09/w0HkdwX1neeRnXvGkHoA6va+3t28roIG1rae3dSbwnOe+5UPD/NjgrezO47EP/v49z778n12MO9to14WjgbVvfhJfjBP879X5Y4+8/ZVP+t8rF+N9z4O39ymgTveZFw2sOnlJXKc1sOpsoaJZ3L+L2IYbpIE1XMoEvEZAAV2jVf9Z/z9A9c0zzOhc951F57rv/IiujoAGVh3n0ll80C2VWzZOnV7m1OopdbqVvHm3ENDA2kLRO7oVUEC7Tc3jgSmgfeen1+ic614zczUu57rv/IiujoAGVh3n0lk0sErllo1Tp5c5tXpKnW4lb94tBDSwtlD0jm4FFNBuU+ODbt+p6To657rr9Ghg9Z0e0VUS0MCqBF04jQZWIdzCYer0QqhGj2lgNYI37SYCGlibMHpJrwIKaK+ZuRqXAtp3fnqNzrnuNTPOdd+ZEV1NAQ2smtrr59LAWm+2ZoQ6vUar/rPu3/XNzbidgAbWdpbe1KGAAtphUi6FpID2nZ9eo3Oue82MBlbfmRFdTQENrJra6+fSwFpvtmaEOr1Gq/6z7t/1zc24nYAG1naW3tShgALaYVI0sPpOygDROdd9J8nFuO/8iK6OgAZWHefSWTSwSuWWjVOnlzm1ekqdbiVv3i0ENLC2UPSObgUU0G5T83hgCmjf+ek1Oue618xcjcu57js/oqsjoIFVx7l0Fg2sUrll49TpZU6tnlKnW8mbdwsBDawtFL2jWwEFtNvU+KDbd2q6js657jo9Glh9p0d0lQQ0sCpBF06jgVUIt3CYOr0QqtFjGliN4E27iYAG1iaMXtKrgALaa2auxqWA9p2fXqNzrnvNjHPdd2ZEV1NAA6um9vq5NLDWm60ZoU6v0ar/rPt3fXMzbieggbWdpTd1KKCAdpiUSyEpoH3np9fonOteM6OB1XdmRFdTQAOrpvb6uTSw1putGaFOr9Gq/6z7d31zM24noIG1naU3dSiggHaYFA2svpMyQHTOdd9JcjHuOz+iqyOggVXHuXQWDaxSuWXj1OllTq2eUqdbyZt3CwENrC0UvaNbAQW029Q8HpgC2nd+eo3Oue41M1fjcq77zo/o6ghoYNVxLp1FA6tUbtk4dXqZU6un1OlW8ubdQkADawtF7+hWQAHtNjU+6Padmq6jc667To8GVt/pEV0lAQ2sStCF02hgFcItHKZOL4Rq9JgGViN4024ioIG1CaOX9CqggPaamatxKaB956fX6JzrXjPjXPedGdHVFNDAqqm9fi4NrPVma0ao02u06j/r/l3f3IzbCWhgbWfpTR0KKKAdJuVSSApo3/npNTrnutfMaGD1nRnR1RTQwKqpvX4uDaz1ZmtGqNNrtOo/6/5d39yM2wloYG1n6U0dCiigHSZFA6vvpAwQnXPdd5JcjPvOj+jqCGhg1XEunUUDq1Ru2Th1eplTq6fU6Vby5t1CQANrC0Xv6FZAAe02NY8HpoD2nZ9eo3Oue83M1bic677zI7o6AhpYdZxLZ9HAKpVbNk6dXubU6il1upW8ebcQ0MDaQtE7uhVQQLtNjQ+6faem6+ic667To4HVd3pEV0lAA6sSdOE0GliFcAuHqdMLoRo9poHVCN60mwhoYG3C6CW9CiigvWbmalwKaN/56TU657rXzDjXfWdGdDUFNLBqaq+fSwNrvdmaEer0Gq36z7p/1zc343YCGljbWXpThwIKaIdJuRSSAtp3fnqNzrnuNTMaWH1nRnQ1BTSwamqvn0sDa73ZmhHq9Bqt+s+6f9c3N+N2AhpY21l6U4cCCmiHSdHA6jspA0TnXPedJBfjvvMjujoCGlh1nEtn0cAqlVs2Tp1e5tTqKXW6lbx5txDQwNpC0Tu6FVBAu03N44EpoH3np9fonOteM3M1Lue67/yIro6ABlYd59JZNLBK5ZaNU6eXObV6Sp1uJW/eLQQ0sLZQ9I5uBRTQblPjg27fqek6Oue66/RoYPWdHtFVEtDAqgRdOI0GViHcwmHq9EKoRo9pYDWCN+0mAhpYmzB6Sa8CCmivmbkalwLad356jc657jUzznXfmRFdTQENrJra6+fSwFpvtmaEOr1Gq/6z7t/1zc24nYAG1naW3tShgALaYVIuhaSA9p2fXqNzrnvNjAZW35kRXU0BDaya2uvn0sBab7ZmhDq9Rqv+s+7f9c3NuJ2ABtZ2lt7UoYAC2mFSNLD6TsoA0TnXfSfJxbjv/IiujoAGVh3n0lk0sErllo1Tp5c5tXpKnW4lb94tBDSwtlD0jm4FFNBuU/N4YApo3/npNTrnutfMXI3Lue47P6KrI6CBVce5dBYNrFK5ZePU6WVOrZ5Sp1vJm3cLAQ2sLRS9o1sBBbTb1Pig23dquo7Oue46PRpYfadHdJUENLAqQRdOo4FVCLdwmDq9EKrRYxpYjeBNu4mABtYmjF7Sq4AC2mtmrsalgPadn16jc657zYxz3XdmRFdTQAOrpvb6uTSw1putGaFOr9Gq/6z7d31zM24noIG1naU3dSiggHaYlEshKaB956fX6JzrXjOjgdV3ZkRXU0ADq6b2+rk0sNabrRmhTq/Rqv+s+3d9czNuJ6CBtZ2lN3UooIB2mBQNrL6TMkB0znXfSXIx7js/oqsjoIFVx7l0Fg2sUrll49TpZU6tnlKnW8mbdwsBDawtFL2jWwEFtNvUPB6YAtp3fnqNzrnuNTNX43Ku+86P6OoIaGDVcS6dRQOrVG7ZOHV6mVOrp9TpVvLm3UJAA2sLRe/oVkAB7TY1Puj2nZquo3Ouu06PBlbf6RFdJQENrErQhdNoYBXCLRymTi+EavSYBlYjeNNuIqCBtQmjl/QqoID2mpmrcSmgfeen1+ic614z41z3nRnR1RTQwKqpvX4uDaz1ZmtGqNNrtOo/6/5d39yM2wloYG1n6U0dCiigHSblUkgKaN/56TU657rXzGhg9Z0Z0dUU0MCqqb1+Lg2s9WZrRqjTa7TqP+v+Xd/cjNsJaGBtZ+lNHQoooB0mRQOr76QMEJ1z3XeSXIz7zo/o6ghoYNVxLp1FA6tUbtk4dXqZU6un1OlW8ubdQkADawtF7+hWQAHtNjWPB6aA9p2fXqNzrnvNzNW4nOu+8yO6OgIaWHWcS2fRwCqVWzZOnV7m1OopdbqVvHm3ENDA2kLRO7oVUEC7TY0Pun2npuvonOuu06OB1Xd6RFdJQAOrEnThNBpYhXALh6nTC6EaPaaB1QjetJsIaGBtwuglvQoooL1m5mpcCmjf+ek1Oue618w4131nRnQ1BTSwamqvn0sDa73ZmhHq9Bqt+s+6f9c3N+N2AhpY21l6U4cCCmiHSbkUkgLad356jc657jUzGlh9Z0Z0NQU0sGpqr59LA2u92ZoR6vQarfrPun/XNzfjdgIaWNtZelOHAgpoh0nRwOo7KQNE51z3nSQX477zI7o6AhpYdZxLZ9HAKpVbNk6dXubU6il1upW8ebcQ0MDaQtE7uhVQQLtNzeOBKaB956fX6JzrXjNzNS7nuu/8iK6OgAZWHefSWTSwSuWWjVOnlzm1ekqdbiVv3i0ENLC2UPSObgUU0G5T44Nu36npOjrnuuv0aGD1nR7RVRLQwKoEXTiNBlYh3MJh6vRCqEaPaWA1gjftJgIaWJswekmvAgpor5m5GpcC2nd+eo3Oue41M85135kRXU0BDaya2uvn0sBab7ZmhDq9Rqv+s+7f9c3NuJ2ABtZ2lt7UoYAC2mFSLoWkgPadn16jc657zYwGVt+ZEV1NAQ2smtrr59LAWm+2ZoQ6vUar/rPu3/XNzbidgAbWdpbe1KGAAtphUjSw+k7KANE5130nycW47/yIro6ABlYd59JZNLBK5ZaNU6eXObV6Sp1uJW/eLQQ0sLZQ9I5uBRTQblPzeGAKaN/56TU657rXzFyNy7nuOz+iqyOggVXHuXQWDaxSuWXj1OllTq2eUqdbyZt3CwENrC0UvaNbAQW029T4oNt3arqOzrnuOj0aWH2nR3SVBDSwKkEXTqOBVQi3cJg6vRCq0WMaWI3gTbuJgAbWJoxe0quAAtprZq7GpYD2nZ9eo3Oue82Mc913ZkRXU0ADq6b2+rk0sNabrRmhTq/Rqv+s+3d9czNuJ6CBtZ2lN3UooIB2mJRLISmgfeen1+ic614zo4HVd2ZEV1NAA6um9vq5NLDWm60ZoU6v0ar/rPt3fXMzbieggbWdpTd1KKCAdpgUDay+kzJAdM5130lyMe47P6KrI6CBVce5dBYNrFK5ZePU6WVOrZ5Sp1vJm3cLAQ2sLRS9o1sBBbTb1DwemALad356jc657jUzV+NyrvvOj+jqCGhg1XEunUUDq1Ru2Th1eplTq6fU6Vby5t1CQANrC0Xv6FZAAe02NT7o9p2arqNzrrtOjwZW3+kRXSUBDaxK0IXTaGAVwi0cpk4vhGr0mAZWI3jTbiKggbUJo5f0KqCA9pqZq3EpoH3np9fonOteM+Nc950Z0dUU0MCqqb1+Lg2s9WZrRqjTa7TqP+v+Xd/cjNsJaGBtZ+lNHQoooB0m5VJICmjf+ek1Oue618xoYPWdGdHVFNDAqqm9fi4NrPVma0ao02u06j/r/l3f3IzbCWhgbWfpTR0KKKAdJkUDq++kDBCdc913klyM+86P6OoIaGDVcS6dRQOrVG7ZOHV6mVOrp9TpVvLm3UJAA2sLRe/oVkAB7TY1jwemgPadn16jc657zczVuJzrvvMjujoCGlh1nEtn0cAqlVs2Tp1e5tTqKXW6lbx5txDQwNpC0Tu6FVBAu02ND7p9p6br6JzrrtOjgdV3ekRXSUADqxJ04TQaWIVwC4ep0wuhGj2mgdUI3rSbCGhgbcLoJb0KKKC9ZuZqXApo3/npNTrnutfMONd9Z0Z0NQU0sGpqr59LA2u92ZoR6vQarfrPun/XNzfjdgIaWNtZelOHAgpoh0m5FJIC2nd+eo3Oue41MxpYfWdGdDUFNLBqaq+fSwNrvdmaEer0Gq36z7p/1zc343YCGljbWXpThwIKaIdJ0cDqOykDROdc950kF+P/v707jZkmLas4fo2DyGZkcECNisFAZHPLgIAsM7ggECTIIiBESQAjUVQIAsEFxEhYlShEDKi4sIigQZAAyirIIiNfVESJC1FARVlkMcA49s1b7dS0/bxd3dXVfZ63fp3Mh3m7lqv/5z7Pdffpqruy9VHdYQgIsA7DedezCLB2JTdsP316GKdjbaVPH4u88+6DgABrHxQdI5aABhorzecL00Cz9Umtjq9TlTlTF19n66O6wxAQYB2G865nEWDtSm7Yfvr0ME7H2kqfPhZ5590HAQHWPig6RiwBDTRWGl90s6WJro6vo+URYGXLo7oDERBgHQj0jqcRYO0IbuBu+vRAUEfaTIB1JPBOuxcCAqy9YHSQVAIaaKoyZ+rSQLP1Sa2Or1OV4etsZVR3SAICrEPS3v5cAqztmW2zhz69Da3Db2v+fXjmzrg/AgKs/bF0pEACGmigKL2SNNBsfVKr4+tUZQRY2cqo7pAEBFiHpL39uQRY2zPbZg99ehtah9/W/PvwzJ1xfwQEWPtj6UiBBDTQQFEEWNminILq+DpbJBPjbH1UdxgCAqzDcN71LAKsXckN20+fHsbpWFvp08ci77z7ICDA2gdFx4gloIHGSvP5wjTQbH1Sq+PrVGXO1MXX2fqo7jAEBFiH4bzrWQRYu5Ibtp8+PYzTsbbSp49F3nn3QUCAtQ+KjhFLQAONlcYX3Wxpoqvj62h5BFjZ8qjuQAQEWAcCveNpBFg7ghu4mz49ENSRNhNgHQm80+6FgABrLxgdJJWABpqqzJm6NNBsfVKr4+tUZfg6WxnVHZKAAOuQtLc/lwBre2bb7KFPb0Pr8Nuafx+euTPuj4AAa38sHSmQgAYaKEqvJA00W5/U6vg6VRkBVrYyqjskAQHWIWlvfy4B1vbMttlDn96G1uG3Nf8+PHNn3B8BAdb+WDpSIAENNFAUAVa2KKegOr7OFsnEOFufxOque8PnffPl51/+mKq6a1V9cWKN/6+my+ujdV695rzLznvKv7/vIe9efV+Ala2iAGtaffTpafmOPbo+PZag/Y9JQIB1TPrOPTkBDXRyxKNOoIGOwjfbnfk6W3q+ztYnrbouvHprVV09rbaB9Xz6vMvOu+1qiCXAGkjvSJsJsKYFr09Py3fs0fXpsQTtf0wCAqxj0nfuyQlooJMjHnUCDXQUvtnuzNfZ0vN1tj5p1V34dc99cVXdN62uLev53Q+/96H36+8jwNqS4IE3F2BNC1yfnpbv2KPr02MJ2v+YBARYx6Tv3JMT0EAnRzzqBBroKHyz3Zmvs6Xn62x90qq78Oue+/FTc9vgSfAur49++G8feoEAK210nVyPAGtarfTpafmOPbo+PZag/Y9JQIB1TPrOPTkBDXRyxKNOoIGOwjfbnfk6W3q+ztYnrTp+TlPkyvXwc7Y+qdXxdaoyZ+ri62x9VHd2AgIsI+ScJqCBZsurgWbrk1odX6cqY2KcrUxmdfycqcuyKn06W5/U6vg6VRl9OlsZ1Q0hIMAaQsk2p5aABpotnYlxtj6p1fF1qjImxtnKZFbHz5m6CLCydUmvjq+zFTL/ztZHdWcnIMAyQs5pAhpotrwaaLY+qdXxdaoyAqxsZTKr4+dMXQRY2bqkV8fX2QqZf2frozoBljEwYwIaaLb4Gmi2PqnV8XWqMgKsbGUyq+PnTF0EWNm6pFfH19kKmX9n66M6AZYxMGMCGmi2+Bpotj6p1fF1qjICrGxlMqvj50xdBFjZuqRXx9fZCpl/Z+ujOgGWMTBjAhpotvgaaLY+qdXxdaoyAqxsZTKr4+dMXQRY2bqkV8fX2QqZf2frozoBljEwYwIaaLb4Gmi2PqnV8XWqMgKsbGUyq+PnTF0EWNm6pFfH19kKmX9n66M6AZYxMGMCGmi2+Bpotj6p1fF1qjICrGxlMqvj50xdBFjZuqRXx9fZCpl/Z+ujOgGWMTBjAhpotvgaaLY+qdXxdaoyAqxsZTKr4+dMXQRY2bqkV8fX2QqZf2frozoBljEwYwIaaLb4Gmi2PqnV8XWqMgKsbGUyq+PnTF0EWNm6pFfH19kKmX9n66M6AZYxMGMCGmi2+Bpotj6p1fF1qjICrGxlMqvj50xdBFjZuqRXx9fZCpl/Z+ujOgGWMTBjAhpotvgaaLY+qdXxdaoyAqxsZTKr4+dMXQRY2bqkV8fX2QqZf2frozoBljEwYwIaaLb4Gmi2PqnV8XWqMgKsbGUyq+PnTF0EWNm6pFfH19kKmX9n66M6AZYxMGMCGmi2+Bpotj6p1fF1qjICrGxlMqvj50xdBFjZuqRXx9fZCpl/Z+ujOgGWMTBjAhpotvgaaLY+qdXxdaoyAqxsZTKr4+dMXQRY2bqkV8fX2QqZf2frozoBljEwYwIaaLb4Gmi2PqnV8XWqMgKsbGUyq+PnTF0EWNm6pFfH19kKmX9n66M6AZYxMGMCGmi2+Bpotj6p1fF1qjICrGxlMqvj50xdBFjZuqRXx9fZCpl/Z+ujOgGWMTBjAhpotvgaaLY+qdXxdaoyAqxsZTKr4+dMXQRY2bqkV8fX2QqZf2frozoBljEwYwIaaLb4Gmi2PqnV8XWqMgKsbGUyq+PnTF0EWNm6pFfH19kKmX9n66M6AZYxMGMCGmi2+Bpotj6p1fF1qjICrGxlMqvj50xdBFjZuqRXx9fZCpl/Z+ujOgGWMTBjAhpotvgaaLY+qdXxdaoyAqxsZTKr4+dMXQRY2bqkV8fX2QqZf2frozoBljEwYwIaaLb4Gmi2PqnV8XWqMgKsbGUyq+PnTF0EWNm6pFfH19kKmX9n66M6AZYxMGMCGmi2+Bpotj6p1fF1qjICrGxlMqvj50xdBFjZuqRXx9fZCpl/Z+ujOgGWMTBjAhpotvgaaLY+qdXxdaoyAqxsZTKr4+dMXQRY2bqkV8fX2QqZf2frozoBljEwYwIaaLb4Gmi2PqnV8XWqMgKsbGUyq+PnTF0EWNm6pFfH19kKmX9n66M6AZYxMGMCGmi2+Bpotj6p1fF1qjICrGxlMqvj50xdBFjZuqRXx9fZCpl/Z+ujOgGWMTBjAhpotvgaaLY+qdXxdaoyAqxsZTKr4+dMXQRY2bqkV8fX2QqZf2frozoBljEwYwIaaLb4Gmi2PqnV8XWqMgKsbGUyq+PnTF0EWNm6pFfH19kKmX9n66M6AZYxMGMCGmi2+Bpotj6p1fF1qjICrGxlMqvj50xdBFjZuqRXx9fZCpl/Z+ujOgGWMTBjAhpotvgaaLY+qdXxdaoyAqxsZTKr4+dMXQRY2bqkV8fX2QqZf2frozoBljEwYwIaaLb4Gmi2PqnV8XWqMgKsbGUyq+PnTF0EWNm6pFfH19kKmX9n66M6AZYxMGMCGmi2+Bpotj6p1fF1qjICrGxlMqvj50xdBFjZuqRXx9fZCpl/Z+ujOgGWMTBjAhpotvgaaLY+qdXxdaoyAqxsZTKr4+dMXQRY2bqkV8fX2QqZf2frozoBljEwYwIaaLb4Gmi2PqnV8XWqMgKsbGUyq+PnTF0EWNm6pFfH19kKmX9n66M6AZYxMGMCGmi2+Bpotj6p1fF1qjICrGxlMqvj50xdBFjZuqRXx9fZCpl/Z+ujOgGWMTBjAhpotvgaaLY+qdXxdaoyAqxsZTKr4+dMXQRY2bqkV8fX2QqZf2frozoBljEwYwIaaLb4Gmi2PqnV8XWqMgKsbGUyq+PnTF0EWNm6pFfH19kKmX9n66M6AZYxMGMCGmi2+Bpotj6p1fF1qjICrGxlMqvj50xdBFjZuqRXx9fZCpl/Z+ujOgGWMTBjAhpotvgaaLY+qdXxdaoyAqxsZTKr4+dMXQRY2bqkV8fX2QqZf2frozoBljEwYwIaaLb4Gmi2PqnV8XWqMgKsbGUyq+PnTF0EWNm6pFfH19kKmX9n66M6AZYxMGMCGmi2+Bpotj6p1fF1qjICrGxlMqvj50xdBFjZuqRXx9fZCpl/Z+ujOgGWMTBjAhpotvgaaLY+qdXxdaoyAqxsZTKr4+dMXQRY2bqkV8fX2QqZf2frozoBljEwYwIaaLb4Gmi2PqnV8XWqMgKsbGUyq+PnTF0EWNm6pFfH19kKmX9n66M6AZYxMGMCGmi2+Bpotj6p1fF1qjICrGxlMqvj50xdBFjZuqRXx9fZCpl/Z+ujOgGWMTBjAhpotvgaaLY+qdXxdaoyAqxsZTKr4+dMXQRY2bqkV8fX2QqZf2frozoBljEwYwIaaLb4Gmi2PqnV8XWqMgKsbGUyq+PnTF0EWNm6pFfH19kKmX9n66M6AZYxMGMCGmi2+Bpotj6p1fF1qjICrGxlMqvj50xdBFjZuqRXx9fZCpl/Z+ujOgGWMTBjAhpotvgaaLY+qdXxdaoyAqxsZTKr4+dMXQRY2bqkV8fX2QqZf2frozoBljEwYwIaaLb4Gmi2PqnV8XWqMgKsbGUyq+PnTF0EWNm6pFfH19kKmX9n66M6AZYxMGMCGmi2+Bpotj6p1fF1qjICrGxlMqvj50xdBFjZuqRXx9fZCpl/Z+ujOgGWMTBjAhpotvgaaLY+qdXxdaoyAqxsZTKr4+dMXQRY2bqkV8fX2QqZf2frozoBljEwYwIaaLb4Gmi2PqnV8XWqMgKsbGUyq+PnTF0EWNm6pFfH19kKmX9n66M6AZYxMGMCGmi2+Bpotj6p1fF1qjICrGxlMqvj50xdBFjZuqRXx9fZCpl/Z+ujOgGWMTBjAhpotvgaaLY+qdXxdaoyAqxsZTKr4+dMXQRY2bqkV8fX2QqZf2frozoBljEwYwIaaLb4Gmi2PqnV8XWqMgKsbGUyq+PnTF0EWNm6pFfH19kKmX9n66M6AZYxMGMCGmi2+Bpotj6p1fF1qjICrGxlMqvj50xdBFjZuqRXx9fZCpl/Z+ujOgGWMTBjAhpotvgaaLY+qdXxdaoyAqxsZTKr4+dMXQRY2bqkV8fX2QqZf2frozoBljEwYwIaaLb4Gmi2PqnV8XWqMgKsbGUyq+PnTF0EWNm6pFfH19kKmX9n66M6AZYxMGMCGmi2+Bpotj6p1fF1qjICrGxlMqvj50xdBFjZuqRXx9fZCpl/Z+ujOgGWMTBjAhpotvgaaLY+qdXxdaoyAqxsZTKr4+dMXQRY2bqkV8fX2QqZf2frozoB1tgxcH5V3bmqHl5Vt6uqa3YH/GxVvaOqnlxVr66qy8aeyP77J6CB7p/pPo+oge6T5nyOxdfZWvN1tj5p1fFzmiJXroefs/VJrY6vU5UAczxrAAAVfklEQVTxQ1O2MqobQuC8IRvNeJvrVNWLqupOGxi8tKoeUlUfmzGryI+ugUbK8n9FmRhn65NaHV+nKmNinK1MZnX8nKnLsip9Oluf1Or4OlUZfTpbGdUNISDAOpnSF1bVC6rqPkNAVtVzuqu0Pjdwe5sdgIAGegDII05hYjwC3ox35ets8fk6W5+06vg5TZEr18PP2fqkVsfXqcoIsLKVUd0QAgKskyndpqreWFVX7W3ywqp6WFVdparaVVd37L33mcX2l1TV24aAt81hCGigh+G861lMjHclN+/9+Dpbf77O1ietOn5OU0SAla3I6aiOr7N10qez9VHd2QkIsE7m8/NV9bje25+qqjtU1aXdv60LuB5bVU8x6HIIaKA5WqyrRAPN1ie1Or5OVeZMXXydrU9adfycpogAK1uR01EdX2frpE9n66M6AdYuY+BqVfWyqrprb+e/rqqLq+rD3b9duLgC601VddPeNm2f+1WV2wh3oT7BPhroBFD3eEgNdI8wZ3Qovs4Wm6+z9Umrjp/TFBFgZStyOqrj62yd9OlsfVQnwNplDFxQVa+tqlv0dm5h1d2q6hPdv11r8f4ru1BrudlbutDrv3Y5qX32T0AD3T/TfR5RA90nzfkci6+ztebrbH3SquPnNEUEWNmKnI7q+DpbJ306Wx/VCbB2GQNfUVVvr6rrbxlgvb+qbl1VH9zlpPbZPwENdP9M93lEDXSfNOdzLL7O1pqvs/VJq46f0xQRYGUrcjqq4+tsnfTpbH1UJ8DaZQwIsHahFriPBhooSq8kDTRbn9Tq+DpVmTN18XW2PmnV8XOaIgKsbEVOR3V8na2TPp2tj+oEWLuMgYMGWBdddNHluxRpHwQQQAABBBBAAAEEEEAAAQQQQGDfBC699NK4h/7FFbRv6Dse74ur6lVVdbve/kPWwHpXVd2pqj6yzXkFWNvQsi0CCCCAAAIIIIAAAggggAACCExJQIA1Jd39HvsqVfXiqrpX77CrTyFct9B7C73aPv+933IcDQEEEEAAAQQQQAABBBBAAAEEEJgvAVdgnaz9Y6rqyb23P1NVl1TV27p/u6iq3lxV1+ht86Sq+sn5DiefHAEEEEAAAQQQQAABBBBAAAEEENg/AQHWyUxv3tairapr9zZ5Q1Xdu/v/l1bVHc8ScO1fLUdEAAEEEEAAAQQQQAABBBBAAAEEZkhAgHWy6I3NLy7Ws/qxgePi+VX1g4srsD47cHubIYAAAggggAACCCCAAAIIIIAAAggMICDAOjuka1bVs6rqQRtYvq6qHlhVHxrA3CYIIIAAAggggAACCCCAAAIIIIAAAlsQEGBthnV+VV1cVY/unkrYQq32+mRVvbtbJ+vVVXXZ5kPZAgEEEEAAAQQQQAABBBBAAAEEEEBgWwICrG2J2R4BBBBAAAEEEEAAAQQQQAABBBBA4KAEBFgHxe1kCCCAAAIIIIAAAggggAACCCCAAALbEhBgbUvM9ggggAACCCCAAAIIIIAAAggggAACByUgwDoobidDAAEEEEAAAQQQQAABBBBAAAEEENiWgABrW2K2RwABBBBAAAEEEEAAAQQQQAABBBA4KAEB1kFxOxkCCCCAAAIIIIAAAggggAACCCCAwLYEBFjbErM9AggggAACCCCAAAIIIIAAAggggMBBCQiwDorbyc4BArerqjdU1VV6n+XyqrpTVf3JCZ/vMVX15JX3/qmqbltV/xLM5KKqenNVXaNX42Or6inBNfdLu15Vvb6qbtb7x7tX1StOSf3KPAwBns719PmLv7cXV9Wjq+pbquqC3pD4SFW9s6p+uapeXVWXHWa4OMspIMDTuZ5u3zualx/RzZv6nv5A159/qareU1VtbuWFQCPA07meXjdCr9715gf33nxTVd2tqj5hSCMwloAAayxB+8+NwJdU1Wuq6lYrH/xJVfWTa2BcrapetviiddeV955dVQ8Pn6Cd5gDrmlX1nKp64Ap3AdbcHLv58/J05sS4efhZVfWgzRLW6zqvf2jAtjY59wnw9On39KOq6hfC50jnvpNyPiFPZ3p63Qj5wqpq33EeuvKmACvHT6e+EgHWqZfQBzgCgR/pflnon/pd3a+J7aqA/usmVfWWqrpO7x8/V1V37P79COUPPuVpDbBuWlXPr6pbrvmkAqzB8s9qQ57OkrvNTZ5YVT+1RVm/VlU/tNin/X31QoCns8bAtp7+n6q68+JK9T/O+hiqOSIBnj4i/IGnbj7/iRPu1BBgDYRos80EBFibGdkCgVUCN6+qP62qa/fe+ExVXVJVb1vZ+AFV9Tsr//aOxXbftbiE/mPhaE9TgNV+8Wm3JbQvvG3Se9JLgBU+6I5UHk8fCfwJp71B9zf2K3vvf7Sq7tfdqv313ZWtX9t7/z+720zarUdeCPB01hhYp0dbjqF5uv3w1770/vxKye324B/N+hiqOSIBnj4i/IGnvldVvWTxA9QXrNlegDUQos02ExBgbWZkCwRWCbT1r367m3j131tdH2rodm2dlxa6tFsK233+7daZ9vpsVf3F4uqtth7EH1TVp1cKWV1ba9kcWrD2+Kr6gcWEsAU77YvfMxdrWT11zTHa34Dbd7+W3Lo7/r91VzC1WyXbelGb1sBq9bdbKh/XhXjL+j/ZXWV20ho1q/W/f7H9d1TVD3csWgNsYV+b4P7jhmG4bp2xdbsIsPh5HYGhXh26HU+fobyrp++yCKRftSLU6m3a7e/N6hde/ubvJYGhXh26HU+P83QLo9uPfN/arf/5ZVV1n96V6Ot+MBNg8XOfwFCvDt2Op8d5enV0th+R2/eG/o/7/W0EWPy8NwICrL2hdKCZEWhflF6+8plX/zi3Cdtbq+pretu1MKkFRn/Z/dtXdb9W3GYDv7+pqnt2C5suN10XYP10Vb2gqr56zfFe1IVaLRhrr+b/R1bV0084d1tAdfVvxGpI126NfG5X29k+wro1albrbwvat8Cqfc7la+jVaqvHap+xLQjbZ9+O6QvuzIy6xcfl6TOwEjzdAqx7LwL09qX2wqr6iqq6x8oDGFp41UKs5WvTwzS2GAo2PUcI8HSOp882pL60+6Hu+3obtava2w9a7Wp3LwSWBHg609Ntrt1u971RJ1T7rvOrix/N29x8+RJg8fHeCAiw9obSgWZGoP16+MaqunHvc39q8dS7O1TVpd2/tcnXa1dCoLage7uiqK3T0halbP//7QPZtRDrO6vqn7vtV0Ob91ZV+0Xphiccb/ULXjtWe3rXukt9TyqpH2BtW38LsdrlxctbJ4dcNdWuSmsLOW969Y/1593Cz9+95umPAqxNJOf7Pk9v/zdpSk+fbSSu+6W3/X1sV3j863yHsE++QoCnsz19rap6Zfek0b507Qeoh3RXunsSIVv3CfB0nqdXvwu09eu+d/EDUwuh/1CAxcBTEBBgTUHVMedCYPUKgPa5+4FLu/Wv/X//df9F6PXi7h/WLUj5wm7NhxaGtbDoZ1b2/9nF/z/hhABrCPdlAHXSJdbtSYpPq6pv6sK11Su5+gFWWzD5V1ZO2up/WPdv7b3+L6qrfDYFWNusafPji0uX21Vs7alF7+yeXLTu+AKsIaNkvtvwdI6nTxqF7YeB31tzm0J7atkz5jt0ffITCPB0rqdbGPFnVdVfy67J2H5Ya/OcZS83uBHoE+DpHE+vPnGwhVc/1j2F8G4CLMadioAAayqyjjsHAi0waVdhXbX3Ydu6Le0qo6t3V1/dovfeP3VrP7Rb5db98tj+vd1e+A/dPuseG9x/2uG6gKZdbt9Co/9YrKHVwqj2X//1W91thOsmjqtXMKwL2JYB1pD61/1S1r8lcF39y4Wa25Ud7baC9jl2faqYAGsOLtzvZ+Tpqot7SFf/Jh3T022i3Dz9c2skb7cxt7XzlrdH73dUONppJsDTuZ5utwa/vaquf8IAa35vP6i5Cus0O3D/tfN0hqdXw6umdN+z7S4IV2Dtf/w74pr1bUBBAIHhBFpI1RZXb08UXL6WVw21RQxXw61nd1dktclY+8WxrY/15WvCr//u/dvzqurBa47fnrS1LqBp4dnvd9uvWxR1GWDdpFs8ta13s3z1b29s/3bLqmr3rLfPuXwtA6y2dlebePafErYM75b1t6u82tVmrabl60NdiPf3J9TfZzRcifVbCrDGEpzf/jyd6en2d7I9zXXd7dZt3b+nCK/mZ9aBn5inMz3d5GtLHrSHxHxiMZf6xjVPFl1dM3Sg5DY7xwnw9PE93S6AaU8Obb13+Vr9IUmAdY4b8ZgfzxVYx6Tv3OcCgXVXKbVb61qA9eTeB2xXEd1xwxN3hvDor7O1GtCsrsF1tgDrbO8t61i3zTLAGrJ/O85vVtX39z7Y2epvmz2wW4R+CItN2wiwNhHy/joCPH0FlWXg3ed0aE+325nbr7irtzN/vKoesAja/8gVGoy8gQBPZ3n6JLman1tQ3X+1+VRbDNoLgT4Bnj6upzddPXm20dqeTtyeev5BQxqBXQkIsHYlZz8EzhC4QfeUnP6VSG39hi/qAqslp9Wn6a27AmsI0/5C7GMCrHXn3+YKrCH7r7sCq92S1BpXW4h+6oBp6uMP0cs2p48AT1+h2erfhEN7+qTHcrc1sNoX23bFqxcCmwjwdI6nz6bV6hUbbdvVJx9v0tr78yDA08f1tABrHj6L/ZQCrFhpFHZKCDQP/Xr31Luzlbz6NL0L1qyR9Zqq+p5FsPPpgZ99TIC17vxj18Dqr/HVPsK69XL6j9GdOmCa+vgDZbLZKSPA01cIdkxPrz6We1lVe5BFW8TXelenzFhHLJenj+/p+3RPUf6GqmpLEFxYVffoFmxfVvegqvqNlXHSXxbhiEPIqcMI8PRxPS3ACjPE3MoRYM1NcZ93CgJ3rqq2/tNJfjppHYfVgKU9veOnqqo9vbA9frbdetee5NcWSly+2pUH7TL79uVtTIDVjrfuKYlP7G59vFG3vtfq04HGPoWwPaHwOd2HmTpgmvr4U4wlx8wgwNNX6LDpyaJTeLr9zXtBVbUvvdu8XK2xDa15bcvTx/X0uoW320Np2kNn3ldVt6qql6zcKrz6EIl5jVifdhMBnj6epwVYm0an9yclIMCaFK+Dz4TAuquZ+h999Tac5XvXq6rXLx4Jf7OBnNr94nfoJnttl7EBVjtvW2i+/RI69NX/gtiektg+27qFldcdrz1ZsP2a+jEB1lDctjsSAZ4eBn4qT6/7sjukIgHWEErz3Ianh+k+lafXPbFsU0WPqqpnbNrI+7MlwNPDpJ/K05vObhH3TYS8vzMBAdbO6OyIwJUIPGGxkPDjT2By/+5pfOvebk8DbE8NvPEGnh+uqrtUVfvFcvkaG2A1/z+yqp5+wrn/rlvLq/+I69UviO0phu3JI/fcUP9rq6px6K9ZM/UVUlMfnwXObQI8fXZ9p/R0u0XwcTsMLwHWDtBmtAtPH8/T7cztR6+2IPt9B4y5p3ZXpLtVeACsGW/C08f19NnOLsCasTGn/ugCrKkJO/5cCNy8W8y9PX2w/1pdV2odj/ZI4HarTAuTbtq7ZbDdUvhX3ZP8WkjUnrrVf40NsNqx2t+A23ePwm2Lq7fXBxZPUXxmVf12F7xd3Dvpui+I7VHY7fL/9oXzkqq6Zrf9J7srvJ60CN/aIvaXbai/vX33qnrFngaNAGtPIGd6GJ4+jqfb34+Xb3FlZ394CrBmataBH5unj+PpvjxtztEezvCIqvq2qrpu781/754q+rRFyPUeTxcdOKrnvRlPH9/TJ41AAda8vTnppxdgTYrXwRFAAAEEEEAAAQQQQAABBBBAAAEExhIQYI0laH8EEEAAAQQQQAABBBBAAAEEEEAAgUkJCLAmxevgCCCAAAIIIIAAAggggAACCCCAAAJjCQiwxhK0PwIIIIAAAggggAACCCCAAAIIIIDApAQEWJPidXAEEEAAAQQQQAABBBBAAAEEEEAAgbEEBFhjCdofAQQQQAABBBBAAAEEEEAAAQQQQGBSAgKsSfE6OAIIIIAAAggggAACCCCAAAIIIIDAWAICrLEE7Y8AAggggAACCCCAAAIIIIAAAgggMCkBAdakeB0cAQQQQAABBBBAAAEEEEAAAQQQQGAsAQHWWIL2RwABBBBAAAEEEEAAAQQQQAABBBCYlIAAa1K8Do4AAggggAACCCCAAAIIIIAAAgggMJaAAGssQfsjgAACCCCAAAIIIIAAAggggAACCExKQIA1KV4HRwABBBBAAAEEEEAAAQQQQAABBBAYS0CANZag/RFAAAEEEEAAAQQQQAABBBBAAAEEJiUgwJoUr4MjgAACCCCAAAIIIIAAAggggAACCIwlIMAaS9D+CCCAAAIIIIAAAggggAACCCCAAAKTEhBgTYrXwRFAAAEEEEAAAQQQQAABBBBAAAEExhIQYI0laH8EEEAAAQQQQAABBBBAAAEEEEAAgUkJCLAmxevgCCCAAAIIIIAAAggggAACCCCAAAJjCQiwxhK0PwIIIIAAAggggAACCCCAAAIIIIDApAQEWJPidXAEEEAAAQQQQAABBBBAAAEEEEAAgbEEBFhjCdofAQQQQAABBBBAAAEEEEAAAQQQQGBSAgKsSfE6OAIIIIAAAggggAACCCCAAAIIIIDAWAICrLEE7Y8AAggggAACCCCAAAIIIIAAAgggMCkBAdakeB0cAQQQQAABBBBAAAEEEEAAAQQQQGAsAQHWWIL2RwABBBBAAAEEEEAAAQQQQAABBBCYlIAAa1K8Do4AAggggAACCCCAAAIIIIAAAgggMJaAAGssQfsjgAACCCCAAAIIIIAAAggggAACCExKQIA1KV4HRwABBBBAAAEEEEAAAQQQQAABBBAYS0CANZag/RFAAAEEEEAAAQQQQAABBBBAAAEEJiUgwJoUr4MjgAACCCCAAAIIIIAAAggggAACCIwlIMAaS9D+CCCAAAIIIIAAAggggAACCCCAAAKTEhBgTYrXwRFAAAEEEEAAAQQQQAABBBBAAAEExhIQYI0laH8EEEAAAQQQQAABBBBAAAEEEEAAgUkJCLAmxevgCCCAAAIIIIAAAggggAACCCCAAAJjCQiwxhK0PwIIIIAAAggggAACCCCAAAIIIIDApAQEWJPidXAEEEAAAQQQQAABBBBAAAEEEEAAgbEEBFhjCdofAQQQQAABBBBAAAEEEEAAAQQQQGBSAgKsSfE6OAIIIIAAAggggAACCCCAAAIIIIDAWAICrLEE7Y8AAggggAACCCCAAAIIIIAAAgggMCkBAdakeB0cAQQQQAABBBBAAAEEEEAAAQQQQGAsAQHWWIL2RwABBBBAAAEEEEAAAQQQQAABBBCYlMD/Avf77sVdmKHxAAAAAElFTkSuQmCC"/>
          <p:cNvSpPr>
            <a:spLocks noChangeAspect="1" noChangeArrowheads="1"/>
          </p:cNvSpPr>
          <p:nvPr/>
        </p:nvSpPr>
        <p:spPr bwMode="auto">
          <a:xfrm>
            <a:off x="155575" y="-19671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5" name="Google Shape;1009;p37"/>
          <p:cNvSpPr txBox="1">
            <a:spLocks/>
          </p:cNvSpPr>
          <p:nvPr/>
        </p:nvSpPr>
        <p:spPr>
          <a:xfrm>
            <a:off x="519472" y="2262275"/>
            <a:ext cx="3133600" cy="109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dirty="0" smtClean="0">
                <a:solidFill>
                  <a:srgbClr val="1F2328"/>
                </a:solidFill>
                <a:latin typeface="-apple-system"/>
              </a:rPr>
              <a:t>The system tracks and aggregates key supplier metrics like on-time delivery, quality, cost reduction, and sustainability performance</a:t>
            </a:r>
            <a:endParaRPr lang="en-US" sz="1600" dirty="0"/>
          </a:p>
        </p:txBody>
      </p:sp>
      <p:sp>
        <p:nvSpPr>
          <p:cNvPr id="106" name="Google Shape;1010;p37"/>
          <p:cNvSpPr txBox="1">
            <a:spLocks/>
          </p:cNvSpPr>
          <p:nvPr/>
        </p:nvSpPr>
        <p:spPr>
          <a:xfrm>
            <a:off x="3837440" y="2216354"/>
            <a:ext cx="3133600" cy="109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dirty="0" smtClean="0">
                <a:solidFill>
                  <a:srgbClr val="1F2328"/>
                </a:solidFill>
                <a:latin typeface="-apple-system"/>
              </a:rPr>
              <a:t>LLMs process this data and present it to stakeholders in an easy-to-understand format, with contextual insights tailored to specific performance trends</a:t>
            </a:r>
            <a:endParaRPr lang="en-US" sz="1600" dirty="0"/>
          </a:p>
        </p:txBody>
      </p:sp>
      <p:sp>
        <p:nvSpPr>
          <p:cNvPr id="125" name="Google Shape;1011;p37"/>
          <p:cNvSpPr txBox="1">
            <a:spLocks/>
          </p:cNvSpPr>
          <p:nvPr/>
        </p:nvSpPr>
        <p:spPr>
          <a:xfrm>
            <a:off x="519472" y="5103482"/>
            <a:ext cx="3133600" cy="109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dirty="0" smtClean="0">
                <a:solidFill>
                  <a:srgbClr val="1F2328"/>
                </a:solidFill>
                <a:latin typeface="-apple-system"/>
              </a:rPr>
              <a:t>Stakeholders have up-to-the-minute data on supplier performance, allowing them to take quick actions if necessary.</a:t>
            </a:r>
            <a:endParaRPr lang="en-US" sz="1600" dirty="0"/>
          </a:p>
        </p:txBody>
      </p:sp>
      <p:sp>
        <p:nvSpPr>
          <p:cNvPr id="126" name="Google Shape;1012;p37"/>
          <p:cNvSpPr txBox="1">
            <a:spLocks/>
          </p:cNvSpPr>
          <p:nvPr/>
        </p:nvSpPr>
        <p:spPr>
          <a:xfrm>
            <a:off x="3837440" y="5053883"/>
            <a:ext cx="3133600" cy="109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dirty="0" smtClean="0">
                <a:solidFill>
                  <a:srgbClr val="1F2328"/>
                </a:solidFill>
                <a:latin typeface="-apple-system"/>
              </a:rPr>
              <a:t>Informed Decision Making: Real-time access to KPIs makes it easier to engage with suppliers based on data, not assumptions</a:t>
            </a:r>
            <a:endParaRPr lang="en-US" sz="1600" dirty="0"/>
          </a:p>
        </p:txBody>
      </p:sp>
      <p:sp>
        <p:nvSpPr>
          <p:cNvPr id="129" name="Google Shape;1016;p37"/>
          <p:cNvSpPr txBox="1">
            <a:spLocks/>
          </p:cNvSpPr>
          <p:nvPr/>
        </p:nvSpPr>
        <p:spPr>
          <a:xfrm>
            <a:off x="7155408" y="2215576"/>
            <a:ext cx="3133600" cy="109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dirty="0" smtClean="0">
                <a:solidFill>
                  <a:srgbClr val="1F2328"/>
                </a:solidFill>
                <a:latin typeface="-apple-system"/>
              </a:rPr>
              <a:t>KPIs are updated in real-time, giving stakeholders immediate access to the latest supplier performance data</a:t>
            </a:r>
            <a:endParaRPr lang="en-US" sz="1600" dirty="0"/>
          </a:p>
        </p:txBody>
      </p:sp>
      <p:sp>
        <p:nvSpPr>
          <p:cNvPr id="130" name="Google Shape;1017;p37"/>
          <p:cNvSpPr txBox="1">
            <a:spLocks/>
          </p:cNvSpPr>
          <p:nvPr/>
        </p:nvSpPr>
        <p:spPr>
          <a:xfrm>
            <a:off x="7155408" y="5103482"/>
            <a:ext cx="3133600" cy="109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dirty="0" smtClean="0">
                <a:solidFill>
                  <a:srgbClr val="1F2328"/>
                </a:solidFill>
                <a:latin typeface="-apple-system"/>
              </a:rPr>
              <a:t>Identifies performance issues early, enabling stakeholders to engage suppliers before problems worsen.</a:t>
            </a:r>
            <a:endParaRPr lang="en-US" sz="1600" dirty="0"/>
          </a:p>
        </p:txBody>
      </p:sp>
      <p:sp>
        <p:nvSpPr>
          <p:cNvPr id="135" name="Google Shape;1021;p37"/>
          <p:cNvSpPr/>
          <p:nvPr/>
        </p:nvSpPr>
        <p:spPr>
          <a:xfrm>
            <a:off x="1595206" y="1523178"/>
            <a:ext cx="756000" cy="75600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16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6" name="Google Shape;1022;p37"/>
          <p:cNvSpPr/>
          <p:nvPr/>
        </p:nvSpPr>
        <p:spPr>
          <a:xfrm>
            <a:off x="5142440" y="1523178"/>
            <a:ext cx="756000" cy="75600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16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9" name="Google Shape;1023;p37"/>
          <p:cNvSpPr/>
          <p:nvPr/>
        </p:nvSpPr>
        <p:spPr>
          <a:xfrm>
            <a:off x="8250542" y="1528282"/>
            <a:ext cx="756000" cy="75600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16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0" name="Google Shape;1024;p37"/>
          <p:cNvSpPr/>
          <p:nvPr/>
        </p:nvSpPr>
        <p:spPr>
          <a:xfrm>
            <a:off x="1595206" y="4297883"/>
            <a:ext cx="756000" cy="75600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16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1" name="Google Shape;1025;p37"/>
          <p:cNvSpPr/>
          <p:nvPr/>
        </p:nvSpPr>
        <p:spPr>
          <a:xfrm>
            <a:off x="5142440" y="4297883"/>
            <a:ext cx="756000" cy="75600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16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2" name="Google Shape;1026;p37"/>
          <p:cNvSpPr/>
          <p:nvPr/>
        </p:nvSpPr>
        <p:spPr>
          <a:xfrm>
            <a:off x="8250542" y="4302987"/>
            <a:ext cx="756000" cy="75600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16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3" name="Google Shape;1027;p37"/>
          <p:cNvSpPr/>
          <p:nvPr/>
        </p:nvSpPr>
        <p:spPr>
          <a:xfrm>
            <a:off x="5282804" y="4508141"/>
            <a:ext cx="475269" cy="335485"/>
          </a:xfrm>
          <a:custGeom>
            <a:avLst/>
            <a:gdLst/>
            <a:ahLst/>
            <a:cxnLst/>
            <a:rect l="l" t="t" r="r" b="b"/>
            <a:pathLst>
              <a:path w="136" h="96" extrusionOk="0">
                <a:moveTo>
                  <a:pt x="131" y="0"/>
                </a:moveTo>
                <a:cubicBezTo>
                  <a:pt x="5" y="0"/>
                  <a:pt x="5" y="0"/>
                  <a:pt x="5" y="0"/>
                </a:cubicBezTo>
                <a:cubicBezTo>
                  <a:pt x="2" y="0"/>
                  <a:pt x="0" y="2"/>
                  <a:pt x="0" y="5"/>
                </a:cubicBezTo>
                <a:cubicBezTo>
                  <a:pt x="0" y="91"/>
                  <a:pt x="0" y="91"/>
                  <a:pt x="0" y="91"/>
                </a:cubicBezTo>
                <a:cubicBezTo>
                  <a:pt x="0" y="93"/>
                  <a:pt x="2" y="96"/>
                  <a:pt x="5" y="96"/>
                </a:cubicBezTo>
                <a:cubicBezTo>
                  <a:pt x="131" y="96"/>
                  <a:pt x="131" y="96"/>
                  <a:pt x="131" y="96"/>
                </a:cubicBezTo>
                <a:cubicBezTo>
                  <a:pt x="134" y="96"/>
                  <a:pt x="136" y="93"/>
                  <a:pt x="136" y="91"/>
                </a:cubicBezTo>
                <a:cubicBezTo>
                  <a:pt x="136" y="5"/>
                  <a:pt x="136" y="5"/>
                  <a:pt x="136" y="5"/>
                </a:cubicBezTo>
                <a:cubicBezTo>
                  <a:pt x="136" y="2"/>
                  <a:pt x="134" y="0"/>
                  <a:pt x="131" y="0"/>
                </a:cubicBezTo>
                <a:close/>
                <a:moveTo>
                  <a:pt x="10" y="85"/>
                </a:moveTo>
                <a:cubicBezTo>
                  <a:pt x="10" y="73"/>
                  <a:pt x="10" y="73"/>
                  <a:pt x="10" y="73"/>
                </a:cubicBezTo>
                <a:cubicBezTo>
                  <a:pt x="48" y="37"/>
                  <a:pt x="48" y="37"/>
                  <a:pt x="48" y="37"/>
                </a:cubicBezTo>
                <a:cubicBezTo>
                  <a:pt x="97" y="85"/>
                  <a:pt x="97" y="85"/>
                  <a:pt x="97" y="85"/>
                </a:cubicBezTo>
                <a:lnTo>
                  <a:pt x="10" y="85"/>
                </a:lnTo>
                <a:close/>
                <a:moveTo>
                  <a:pt x="125" y="85"/>
                </a:moveTo>
                <a:cubicBezTo>
                  <a:pt x="113" y="85"/>
                  <a:pt x="113" y="85"/>
                  <a:pt x="113" y="85"/>
                </a:cubicBezTo>
                <a:cubicBezTo>
                  <a:pt x="85" y="58"/>
                  <a:pt x="85" y="58"/>
                  <a:pt x="85" y="58"/>
                </a:cubicBezTo>
                <a:cubicBezTo>
                  <a:pt x="96" y="47"/>
                  <a:pt x="96" y="47"/>
                  <a:pt x="96" y="47"/>
                </a:cubicBezTo>
                <a:cubicBezTo>
                  <a:pt x="125" y="76"/>
                  <a:pt x="125" y="76"/>
                  <a:pt x="125" y="76"/>
                </a:cubicBezTo>
                <a:lnTo>
                  <a:pt x="125" y="85"/>
                </a:lnTo>
                <a:close/>
                <a:moveTo>
                  <a:pt x="125" y="62"/>
                </a:moveTo>
                <a:cubicBezTo>
                  <a:pt x="99" y="36"/>
                  <a:pt x="99" y="36"/>
                  <a:pt x="99" y="36"/>
                </a:cubicBezTo>
                <a:cubicBezTo>
                  <a:pt x="97" y="34"/>
                  <a:pt x="94" y="34"/>
                  <a:pt x="92" y="36"/>
                </a:cubicBezTo>
                <a:cubicBezTo>
                  <a:pt x="77" y="51"/>
                  <a:pt x="77" y="51"/>
                  <a:pt x="77" y="51"/>
                </a:cubicBezTo>
                <a:cubicBezTo>
                  <a:pt x="51" y="26"/>
                  <a:pt x="51" y="26"/>
                  <a:pt x="51" y="26"/>
                </a:cubicBezTo>
                <a:cubicBezTo>
                  <a:pt x="49" y="23"/>
                  <a:pt x="46" y="23"/>
                  <a:pt x="44" y="26"/>
                </a:cubicBezTo>
                <a:cubicBezTo>
                  <a:pt x="10" y="58"/>
                  <a:pt x="10" y="58"/>
                  <a:pt x="10" y="58"/>
                </a:cubicBezTo>
                <a:cubicBezTo>
                  <a:pt x="10" y="11"/>
                  <a:pt x="10" y="11"/>
                  <a:pt x="10" y="11"/>
                </a:cubicBezTo>
                <a:cubicBezTo>
                  <a:pt x="125" y="11"/>
                  <a:pt x="125" y="11"/>
                  <a:pt x="125" y="11"/>
                </a:cubicBezTo>
                <a:lnTo>
                  <a:pt x="125" y="62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endParaRPr sz="16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028;p37"/>
          <p:cNvSpPr/>
          <p:nvPr/>
        </p:nvSpPr>
        <p:spPr>
          <a:xfrm>
            <a:off x="8387964" y="4439674"/>
            <a:ext cx="481156" cy="482627"/>
          </a:xfrm>
          <a:custGeom>
            <a:avLst/>
            <a:gdLst/>
            <a:ahLst/>
            <a:cxnLst/>
            <a:rect l="l" t="t" r="r" b="b"/>
            <a:pathLst>
              <a:path w="138" h="138" extrusionOk="0">
                <a:moveTo>
                  <a:pt x="138" y="65"/>
                </a:moveTo>
                <a:cubicBezTo>
                  <a:pt x="138" y="65"/>
                  <a:pt x="138" y="65"/>
                  <a:pt x="138" y="65"/>
                </a:cubicBezTo>
                <a:cubicBezTo>
                  <a:pt x="138" y="29"/>
                  <a:pt x="109" y="0"/>
                  <a:pt x="73" y="0"/>
                </a:cubicBezTo>
                <a:cubicBezTo>
                  <a:pt x="73" y="0"/>
                  <a:pt x="73" y="0"/>
                  <a:pt x="73" y="0"/>
                </a:cubicBezTo>
                <a:cubicBezTo>
                  <a:pt x="73" y="0"/>
                  <a:pt x="73" y="0"/>
                  <a:pt x="73" y="0"/>
                </a:cubicBezTo>
                <a:cubicBezTo>
                  <a:pt x="73" y="0"/>
                  <a:pt x="73" y="0"/>
                  <a:pt x="73" y="0"/>
                </a:cubicBezTo>
                <a:cubicBezTo>
                  <a:pt x="37" y="0"/>
                  <a:pt x="8" y="29"/>
                  <a:pt x="8" y="65"/>
                </a:cubicBezTo>
                <a:cubicBezTo>
                  <a:pt x="8" y="77"/>
                  <a:pt x="11" y="88"/>
                  <a:pt x="17" y="98"/>
                </a:cubicBezTo>
                <a:cubicBezTo>
                  <a:pt x="2" y="128"/>
                  <a:pt x="2" y="128"/>
                  <a:pt x="2" y="128"/>
                </a:cubicBezTo>
                <a:cubicBezTo>
                  <a:pt x="0" y="133"/>
                  <a:pt x="5" y="138"/>
                  <a:pt x="9" y="136"/>
                </a:cubicBezTo>
                <a:cubicBezTo>
                  <a:pt x="39" y="121"/>
                  <a:pt x="39" y="121"/>
                  <a:pt x="39" y="121"/>
                </a:cubicBezTo>
                <a:cubicBezTo>
                  <a:pt x="49" y="127"/>
                  <a:pt x="61" y="130"/>
                  <a:pt x="73" y="130"/>
                </a:cubicBezTo>
                <a:cubicBezTo>
                  <a:pt x="109" y="130"/>
                  <a:pt x="138" y="101"/>
                  <a:pt x="138" y="65"/>
                </a:cubicBezTo>
                <a:cubicBezTo>
                  <a:pt x="138" y="65"/>
                  <a:pt x="138" y="65"/>
                  <a:pt x="138" y="65"/>
                </a:cubicBezTo>
                <a:cubicBezTo>
                  <a:pt x="138" y="65"/>
                  <a:pt x="138" y="65"/>
                  <a:pt x="138" y="65"/>
                </a:cubicBezTo>
                <a:close/>
                <a:moveTo>
                  <a:pt x="78" y="11"/>
                </a:moveTo>
                <a:cubicBezTo>
                  <a:pt x="104" y="13"/>
                  <a:pt x="124" y="34"/>
                  <a:pt x="127" y="60"/>
                </a:cubicBezTo>
                <a:cubicBezTo>
                  <a:pt x="108" y="60"/>
                  <a:pt x="108" y="60"/>
                  <a:pt x="108" y="60"/>
                </a:cubicBezTo>
                <a:cubicBezTo>
                  <a:pt x="106" y="44"/>
                  <a:pt x="94" y="32"/>
                  <a:pt x="78" y="30"/>
                </a:cubicBezTo>
                <a:lnTo>
                  <a:pt x="78" y="11"/>
                </a:lnTo>
                <a:close/>
                <a:moveTo>
                  <a:pt x="67" y="11"/>
                </a:moveTo>
                <a:cubicBezTo>
                  <a:pt x="67" y="30"/>
                  <a:pt x="67" y="30"/>
                  <a:pt x="67" y="30"/>
                </a:cubicBezTo>
                <a:cubicBezTo>
                  <a:pt x="52" y="32"/>
                  <a:pt x="40" y="44"/>
                  <a:pt x="37" y="60"/>
                </a:cubicBezTo>
                <a:cubicBezTo>
                  <a:pt x="18" y="60"/>
                  <a:pt x="18" y="60"/>
                  <a:pt x="18" y="60"/>
                </a:cubicBezTo>
                <a:cubicBezTo>
                  <a:pt x="21" y="34"/>
                  <a:pt x="42" y="13"/>
                  <a:pt x="67" y="11"/>
                </a:cubicBezTo>
                <a:close/>
                <a:moveTo>
                  <a:pt x="67" y="119"/>
                </a:moveTo>
                <a:cubicBezTo>
                  <a:pt x="59" y="118"/>
                  <a:pt x="50" y="115"/>
                  <a:pt x="43" y="111"/>
                </a:cubicBezTo>
                <a:cubicBezTo>
                  <a:pt x="41" y="109"/>
                  <a:pt x="39" y="109"/>
                  <a:pt x="37" y="110"/>
                </a:cubicBezTo>
                <a:cubicBezTo>
                  <a:pt x="18" y="119"/>
                  <a:pt x="18" y="119"/>
                  <a:pt x="18" y="119"/>
                </a:cubicBezTo>
                <a:cubicBezTo>
                  <a:pt x="28" y="100"/>
                  <a:pt x="28" y="100"/>
                  <a:pt x="28" y="100"/>
                </a:cubicBezTo>
                <a:cubicBezTo>
                  <a:pt x="28" y="99"/>
                  <a:pt x="28" y="97"/>
                  <a:pt x="27" y="95"/>
                </a:cubicBezTo>
                <a:cubicBezTo>
                  <a:pt x="22" y="88"/>
                  <a:pt x="19" y="79"/>
                  <a:pt x="19" y="70"/>
                </a:cubicBezTo>
                <a:cubicBezTo>
                  <a:pt x="37" y="70"/>
                  <a:pt x="37" y="70"/>
                  <a:pt x="37" y="70"/>
                </a:cubicBezTo>
                <a:cubicBezTo>
                  <a:pt x="40" y="86"/>
                  <a:pt x="52" y="98"/>
                  <a:pt x="67" y="100"/>
                </a:cubicBezTo>
                <a:cubicBezTo>
                  <a:pt x="67" y="119"/>
                  <a:pt x="67" y="119"/>
                  <a:pt x="67" y="119"/>
                </a:cubicBezTo>
                <a:close/>
                <a:moveTo>
                  <a:pt x="48" y="65"/>
                </a:moveTo>
                <a:cubicBezTo>
                  <a:pt x="48" y="51"/>
                  <a:pt x="59" y="40"/>
                  <a:pt x="73" y="40"/>
                </a:cubicBezTo>
                <a:cubicBezTo>
                  <a:pt x="87" y="40"/>
                  <a:pt x="98" y="51"/>
                  <a:pt x="98" y="65"/>
                </a:cubicBezTo>
                <a:cubicBezTo>
                  <a:pt x="98" y="79"/>
                  <a:pt x="87" y="90"/>
                  <a:pt x="73" y="90"/>
                </a:cubicBezTo>
                <a:cubicBezTo>
                  <a:pt x="59" y="90"/>
                  <a:pt x="48" y="79"/>
                  <a:pt x="48" y="65"/>
                </a:cubicBezTo>
                <a:close/>
                <a:moveTo>
                  <a:pt x="78" y="119"/>
                </a:moveTo>
                <a:cubicBezTo>
                  <a:pt x="78" y="101"/>
                  <a:pt x="78" y="101"/>
                  <a:pt x="78" y="101"/>
                </a:cubicBezTo>
                <a:cubicBezTo>
                  <a:pt x="94" y="98"/>
                  <a:pt x="106" y="86"/>
                  <a:pt x="108" y="70"/>
                </a:cubicBezTo>
                <a:cubicBezTo>
                  <a:pt x="127" y="70"/>
                  <a:pt x="127" y="70"/>
                  <a:pt x="127" y="70"/>
                </a:cubicBezTo>
                <a:cubicBezTo>
                  <a:pt x="125" y="96"/>
                  <a:pt x="104" y="117"/>
                  <a:pt x="78" y="119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endParaRPr sz="16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029;p37"/>
          <p:cNvSpPr/>
          <p:nvPr/>
        </p:nvSpPr>
        <p:spPr>
          <a:xfrm>
            <a:off x="1732628" y="4434570"/>
            <a:ext cx="481156" cy="482627"/>
          </a:xfrm>
          <a:custGeom>
            <a:avLst/>
            <a:gdLst/>
            <a:ahLst/>
            <a:cxnLst/>
            <a:rect l="l" t="t" r="r" b="b"/>
            <a:pathLst>
              <a:path w="138" h="138" extrusionOk="0">
                <a:moveTo>
                  <a:pt x="73" y="0"/>
                </a:moveTo>
                <a:cubicBezTo>
                  <a:pt x="37" y="0"/>
                  <a:pt x="8" y="29"/>
                  <a:pt x="8" y="65"/>
                </a:cubicBezTo>
                <a:cubicBezTo>
                  <a:pt x="8" y="77"/>
                  <a:pt x="11" y="88"/>
                  <a:pt x="17" y="98"/>
                </a:cubicBezTo>
                <a:cubicBezTo>
                  <a:pt x="2" y="128"/>
                  <a:pt x="2" y="128"/>
                  <a:pt x="2" y="128"/>
                </a:cubicBezTo>
                <a:cubicBezTo>
                  <a:pt x="0" y="133"/>
                  <a:pt x="5" y="138"/>
                  <a:pt x="9" y="136"/>
                </a:cubicBezTo>
                <a:cubicBezTo>
                  <a:pt x="39" y="121"/>
                  <a:pt x="39" y="121"/>
                  <a:pt x="39" y="121"/>
                </a:cubicBezTo>
                <a:cubicBezTo>
                  <a:pt x="49" y="127"/>
                  <a:pt x="61" y="130"/>
                  <a:pt x="73" y="130"/>
                </a:cubicBezTo>
                <a:cubicBezTo>
                  <a:pt x="109" y="130"/>
                  <a:pt x="138" y="101"/>
                  <a:pt x="138" y="65"/>
                </a:cubicBezTo>
                <a:cubicBezTo>
                  <a:pt x="138" y="29"/>
                  <a:pt x="109" y="0"/>
                  <a:pt x="73" y="0"/>
                </a:cubicBezTo>
                <a:close/>
                <a:moveTo>
                  <a:pt x="73" y="120"/>
                </a:moveTo>
                <a:cubicBezTo>
                  <a:pt x="62" y="120"/>
                  <a:pt x="52" y="116"/>
                  <a:pt x="43" y="110"/>
                </a:cubicBezTo>
                <a:cubicBezTo>
                  <a:pt x="41" y="109"/>
                  <a:pt x="39" y="109"/>
                  <a:pt x="37" y="110"/>
                </a:cubicBezTo>
                <a:cubicBezTo>
                  <a:pt x="19" y="119"/>
                  <a:pt x="19" y="119"/>
                  <a:pt x="19" y="119"/>
                </a:cubicBezTo>
                <a:cubicBezTo>
                  <a:pt x="28" y="100"/>
                  <a:pt x="28" y="100"/>
                  <a:pt x="28" y="100"/>
                </a:cubicBezTo>
                <a:cubicBezTo>
                  <a:pt x="28" y="99"/>
                  <a:pt x="28" y="97"/>
                  <a:pt x="27" y="95"/>
                </a:cubicBezTo>
                <a:cubicBezTo>
                  <a:pt x="21" y="86"/>
                  <a:pt x="18" y="76"/>
                  <a:pt x="18" y="65"/>
                </a:cubicBezTo>
                <a:cubicBezTo>
                  <a:pt x="18" y="35"/>
                  <a:pt x="43" y="10"/>
                  <a:pt x="73" y="10"/>
                </a:cubicBezTo>
                <a:cubicBezTo>
                  <a:pt x="103" y="10"/>
                  <a:pt x="127" y="35"/>
                  <a:pt x="127" y="65"/>
                </a:cubicBezTo>
                <a:cubicBezTo>
                  <a:pt x="127" y="95"/>
                  <a:pt x="103" y="120"/>
                  <a:pt x="73" y="120"/>
                </a:cubicBezTo>
                <a:close/>
                <a:moveTo>
                  <a:pt x="103" y="42"/>
                </a:moveTo>
                <a:cubicBezTo>
                  <a:pt x="80" y="65"/>
                  <a:pt x="80" y="65"/>
                  <a:pt x="80" y="65"/>
                </a:cubicBezTo>
                <a:cubicBezTo>
                  <a:pt x="103" y="88"/>
                  <a:pt x="103" y="88"/>
                  <a:pt x="103" y="88"/>
                </a:cubicBezTo>
                <a:cubicBezTo>
                  <a:pt x="105" y="90"/>
                  <a:pt x="105" y="93"/>
                  <a:pt x="103" y="95"/>
                </a:cubicBezTo>
                <a:cubicBezTo>
                  <a:pt x="101" y="97"/>
                  <a:pt x="98" y="97"/>
                  <a:pt x="96" y="95"/>
                </a:cubicBezTo>
                <a:cubicBezTo>
                  <a:pt x="73" y="73"/>
                  <a:pt x="73" y="73"/>
                  <a:pt x="73" y="73"/>
                </a:cubicBezTo>
                <a:cubicBezTo>
                  <a:pt x="50" y="95"/>
                  <a:pt x="50" y="95"/>
                  <a:pt x="50" y="95"/>
                </a:cubicBezTo>
                <a:cubicBezTo>
                  <a:pt x="48" y="97"/>
                  <a:pt x="45" y="97"/>
                  <a:pt x="42" y="95"/>
                </a:cubicBezTo>
                <a:cubicBezTo>
                  <a:pt x="40" y="93"/>
                  <a:pt x="40" y="90"/>
                  <a:pt x="42" y="88"/>
                </a:cubicBezTo>
                <a:cubicBezTo>
                  <a:pt x="65" y="65"/>
                  <a:pt x="65" y="65"/>
                  <a:pt x="65" y="65"/>
                </a:cubicBezTo>
                <a:cubicBezTo>
                  <a:pt x="42" y="42"/>
                  <a:pt x="42" y="42"/>
                  <a:pt x="42" y="42"/>
                </a:cubicBezTo>
                <a:cubicBezTo>
                  <a:pt x="40" y="40"/>
                  <a:pt x="40" y="37"/>
                  <a:pt x="42" y="35"/>
                </a:cubicBezTo>
                <a:cubicBezTo>
                  <a:pt x="45" y="33"/>
                  <a:pt x="48" y="33"/>
                  <a:pt x="50" y="35"/>
                </a:cubicBezTo>
                <a:cubicBezTo>
                  <a:pt x="73" y="57"/>
                  <a:pt x="73" y="57"/>
                  <a:pt x="73" y="57"/>
                </a:cubicBezTo>
                <a:cubicBezTo>
                  <a:pt x="96" y="35"/>
                  <a:pt x="96" y="35"/>
                  <a:pt x="96" y="35"/>
                </a:cubicBezTo>
                <a:cubicBezTo>
                  <a:pt x="98" y="33"/>
                  <a:pt x="101" y="33"/>
                  <a:pt x="103" y="35"/>
                </a:cubicBezTo>
                <a:cubicBezTo>
                  <a:pt x="105" y="37"/>
                  <a:pt x="105" y="40"/>
                  <a:pt x="103" y="42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endParaRPr sz="16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030;p37"/>
          <p:cNvSpPr/>
          <p:nvPr/>
        </p:nvSpPr>
        <p:spPr>
          <a:xfrm>
            <a:off x="5280598" y="1769454"/>
            <a:ext cx="479684" cy="281043"/>
          </a:xfrm>
          <a:custGeom>
            <a:avLst/>
            <a:gdLst/>
            <a:ahLst/>
            <a:cxnLst/>
            <a:rect l="l" t="t" r="r" b="b"/>
            <a:pathLst>
              <a:path w="137" h="80" extrusionOk="0">
                <a:moveTo>
                  <a:pt x="133" y="20"/>
                </a:moveTo>
                <a:cubicBezTo>
                  <a:pt x="61" y="1"/>
                  <a:pt x="61" y="1"/>
                  <a:pt x="61" y="1"/>
                </a:cubicBezTo>
                <a:cubicBezTo>
                  <a:pt x="58" y="0"/>
                  <a:pt x="55" y="2"/>
                  <a:pt x="54" y="5"/>
                </a:cubicBezTo>
                <a:cubicBezTo>
                  <a:pt x="41" y="53"/>
                  <a:pt x="41" y="53"/>
                  <a:pt x="41" y="53"/>
                </a:cubicBezTo>
                <a:cubicBezTo>
                  <a:pt x="41" y="56"/>
                  <a:pt x="42" y="59"/>
                  <a:pt x="45" y="60"/>
                </a:cubicBezTo>
                <a:cubicBezTo>
                  <a:pt x="117" y="79"/>
                  <a:pt x="117" y="79"/>
                  <a:pt x="117" y="79"/>
                </a:cubicBezTo>
                <a:cubicBezTo>
                  <a:pt x="120" y="80"/>
                  <a:pt x="123" y="78"/>
                  <a:pt x="124" y="75"/>
                </a:cubicBezTo>
                <a:cubicBezTo>
                  <a:pt x="137" y="27"/>
                  <a:pt x="137" y="27"/>
                  <a:pt x="137" y="27"/>
                </a:cubicBezTo>
                <a:cubicBezTo>
                  <a:pt x="137" y="24"/>
                  <a:pt x="136" y="21"/>
                  <a:pt x="133" y="20"/>
                </a:cubicBezTo>
                <a:close/>
                <a:moveTo>
                  <a:pt x="116" y="27"/>
                </a:moveTo>
                <a:cubicBezTo>
                  <a:pt x="89" y="39"/>
                  <a:pt x="89" y="39"/>
                  <a:pt x="89" y="39"/>
                </a:cubicBezTo>
                <a:cubicBezTo>
                  <a:pt x="72" y="15"/>
                  <a:pt x="72" y="15"/>
                  <a:pt x="72" y="15"/>
                </a:cubicBezTo>
                <a:lnTo>
                  <a:pt x="116" y="27"/>
                </a:lnTo>
                <a:close/>
                <a:moveTo>
                  <a:pt x="115" y="67"/>
                </a:moveTo>
                <a:cubicBezTo>
                  <a:pt x="53" y="51"/>
                  <a:pt x="53" y="51"/>
                  <a:pt x="53" y="51"/>
                </a:cubicBezTo>
                <a:cubicBezTo>
                  <a:pt x="62" y="18"/>
                  <a:pt x="62" y="18"/>
                  <a:pt x="62" y="18"/>
                </a:cubicBezTo>
                <a:cubicBezTo>
                  <a:pt x="83" y="49"/>
                  <a:pt x="83" y="49"/>
                  <a:pt x="83" y="49"/>
                </a:cubicBezTo>
                <a:cubicBezTo>
                  <a:pt x="85" y="51"/>
                  <a:pt x="87" y="51"/>
                  <a:pt x="90" y="50"/>
                </a:cubicBezTo>
                <a:cubicBezTo>
                  <a:pt x="123" y="35"/>
                  <a:pt x="123" y="35"/>
                  <a:pt x="123" y="35"/>
                </a:cubicBezTo>
                <a:lnTo>
                  <a:pt x="115" y="67"/>
                </a:lnTo>
                <a:close/>
                <a:moveTo>
                  <a:pt x="38" y="17"/>
                </a:moveTo>
                <a:cubicBezTo>
                  <a:pt x="17" y="17"/>
                  <a:pt x="17" y="17"/>
                  <a:pt x="17" y="17"/>
                </a:cubicBezTo>
                <a:cubicBezTo>
                  <a:pt x="15" y="17"/>
                  <a:pt x="12" y="15"/>
                  <a:pt x="12" y="12"/>
                </a:cubicBezTo>
                <a:cubicBezTo>
                  <a:pt x="11" y="9"/>
                  <a:pt x="14" y="6"/>
                  <a:pt x="17" y="6"/>
                </a:cubicBezTo>
                <a:cubicBezTo>
                  <a:pt x="38" y="6"/>
                  <a:pt x="38" y="6"/>
                  <a:pt x="38" y="6"/>
                </a:cubicBezTo>
                <a:cubicBezTo>
                  <a:pt x="40" y="6"/>
                  <a:pt x="43" y="8"/>
                  <a:pt x="43" y="11"/>
                </a:cubicBezTo>
                <a:cubicBezTo>
                  <a:pt x="44" y="14"/>
                  <a:pt x="41" y="17"/>
                  <a:pt x="38" y="17"/>
                </a:cubicBezTo>
                <a:close/>
                <a:moveTo>
                  <a:pt x="31" y="45"/>
                </a:moveTo>
                <a:cubicBezTo>
                  <a:pt x="12" y="45"/>
                  <a:pt x="12" y="45"/>
                  <a:pt x="12" y="45"/>
                </a:cubicBezTo>
                <a:cubicBezTo>
                  <a:pt x="9" y="45"/>
                  <a:pt x="7" y="43"/>
                  <a:pt x="6" y="41"/>
                </a:cubicBezTo>
                <a:cubicBezTo>
                  <a:pt x="6" y="37"/>
                  <a:pt x="8" y="35"/>
                  <a:pt x="12" y="35"/>
                </a:cubicBezTo>
                <a:cubicBezTo>
                  <a:pt x="31" y="35"/>
                  <a:pt x="31" y="35"/>
                  <a:pt x="31" y="35"/>
                </a:cubicBezTo>
                <a:cubicBezTo>
                  <a:pt x="34" y="35"/>
                  <a:pt x="37" y="37"/>
                  <a:pt x="37" y="41"/>
                </a:cubicBezTo>
                <a:cubicBezTo>
                  <a:pt x="36" y="43"/>
                  <a:pt x="34" y="45"/>
                  <a:pt x="31" y="45"/>
                </a:cubicBezTo>
                <a:close/>
                <a:moveTo>
                  <a:pt x="27" y="74"/>
                </a:moveTo>
                <a:cubicBezTo>
                  <a:pt x="6" y="74"/>
                  <a:pt x="6" y="74"/>
                  <a:pt x="6" y="74"/>
                </a:cubicBezTo>
                <a:cubicBezTo>
                  <a:pt x="4" y="74"/>
                  <a:pt x="1" y="72"/>
                  <a:pt x="1" y="69"/>
                </a:cubicBezTo>
                <a:cubicBezTo>
                  <a:pt x="0" y="66"/>
                  <a:pt x="3" y="63"/>
                  <a:pt x="6" y="63"/>
                </a:cubicBezTo>
                <a:cubicBezTo>
                  <a:pt x="27" y="63"/>
                  <a:pt x="27" y="63"/>
                  <a:pt x="27" y="63"/>
                </a:cubicBezTo>
                <a:cubicBezTo>
                  <a:pt x="30" y="63"/>
                  <a:pt x="33" y="66"/>
                  <a:pt x="32" y="69"/>
                </a:cubicBezTo>
                <a:cubicBezTo>
                  <a:pt x="32" y="72"/>
                  <a:pt x="29" y="74"/>
                  <a:pt x="27" y="74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endParaRPr sz="16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031;p37"/>
          <p:cNvSpPr/>
          <p:nvPr/>
        </p:nvSpPr>
        <p:spPr>
          <a:xfrm>
            <a:off x="8387229" y="1664969"/>
            <a:ext cx="482627" cy="482627"/>
          </a:xfrm>
          <a:custGeom>
            <a:avLst/>
            <a:gdLst/>
            <a:ahLst/>
            <a:cxnLst/>
            <a:rect l="l" t="t" r="r" b="b"/>
            <a:pathLst>
              <a:path w="138" h="138" extrusionOk="0">
                <a:moveTo>
                  <a:pt x="133" y="0"/>
                </a:moveTo>
                <a:cubicBezTo>
                  <a:pt x="27" y="0"/>
                  <a:pt x="27" y="0"/>
                  <a:pt x="27" y="0"/>
                </a:cubicBezTo>
                <a:cubicBezTo>
                  <a:pt x="24" y="0"/>
                  <a:pt x="22" y="2"/>
                  <a:pt x="22" y="5"/>
                </a:cubicBezTo>
                <a:cubicBezTo>
                  <a:pt x="22" y="88"/>
                  <a:pt x="22" y="88"/>
                  <a:pt x="22" y="88"/>
                </a:cubicBezTo>
                <a:cubicBezTo>
                  <a:pt x="2" y="128"/>
                  <a:pt x="2" y="128"/>
                  <a:pt x="2" y="128"/>
                </a:cubicBezTo>
                <a:cubicBezTo>
                  <a:pt x="0" y="133"/>
                  <a:pt x="5" y="138"/>
                  <a:pt x="10" y="135"/>
                </a:cubicBezTo>
                <a:cubicBezTo>
                  <a:pt x="50" y="116"/>
                  <a:pt x="50" y="116"/>
                  <a:pt x="50" y="116"/>
                </a:cubicBezTo>
                <a:cubicBezTo>
                  <a:pt x="133" y="116"/>
                  <a:pt x="133" y="116"/>
                  <a:pt x="133" y="116"/>
                </a:cubicBezTo>
                <a:cubicBezTo>
                  <a:pt x="135" y="116"/>
                  <a:pt x="138" y="113"/>
                  <a:pt x="138" y="110"/>
                </a:cubicBezTo>
                <a:cubicBezTo>
                  <a:pt x="138" y="5"/>
                  <a:pt x="138" y="5"/>
                  <a:pt x="138" y="5"/>
                </a:cubicBezTo>
                <a:cubicBezTo>
                  <a:pt x="138" y="2"/>
                  <a:pt x="135" y="0"/>
                  <a:pt x="133" y="0"/>
                </a:cubicBezTo>
                <a:close/>
                <a:moveTo>
                  <a:pt x="127" y="105"/>
                </a:moveTo>
                <a:cubicBezTo>
                  <a:pt x="49" y="105"/>
                  <a:pt x="49" y="105"/>
                  <a:pt x="49" y="105"/>
                </a:cubicBezTo>
                <a:cubicBezTo>
                  <a:pt x="48" y="105"/>
                  <a:pt x="47" y="105"/>
                  <a:pt x="47" y="106"/>
                </a:cubicBezTo>
                <a:cubicBezTo>
                  <a:pt x="19" y="119"/>
                  <a:pt x="19" y="119"/>
                  <a:pt x="19" y="119"/>
                </a:cubicBezTo>
                <a:cubicBezTo>
                  <a:pt x="32" y="91"/>
                  <a:pt x="32" y="91"/>
                  <a:pt x="32" y="91"/>
                </a:cubicBezTo>
                <a:cubicBezTo>
                  <a:pt x="33" y="90"/>
                  <a:pt x="33" y="90"/>
                  <a:pt x="33" y="89"/>
                </a:cubicBezTo>
                <a:cubicBezTo>
                  <a:pt x="33" y="11"/>
                  <a:pt x="33" y="11"/>
                  <a:pt x="33" y="11"/>
                </a:cubicBezTo>
                <a:cubicBezTo>
                  <a:pt x="127" y="11"/>
                  <a:pt x="127" y="11"/>
                  <a:pt x="127" y="11"/>
                </a:cubicBezTo>
                <a:lnTo>
                  <a:pt x="127" y="105"/>
                </a:lnTo>
                <a:close/>
                <a:moveTo>
                  <a:pt x="53" y="53"/>
                </a:moveTo>
                <a:cubicBezTo>
                  <a:pt x="106" y="53"/>
                  <a:pt x="106" y="53"/>
                  <a:pt x="106" y="53"/>
                </a:cubicBezTo>
                <a:cubicBezTo>
                  <a:pt x="109" y="53"/>
                  <a:pt x="111" y="55"/>
                  <a:pt x="112" y="57"/>
                </a:cubicBezTo>
                <a:cubicBezTo>
                  <a:pt x="112" y="60"/>
                  <a:pt x="110" y="63"/>
                  <a:pt x="107" y="63"/>
                </a:cubicBezTo>
                <a:cubicBezTo>
                  <a:pt x="53" y="63"/>
                  <a:pt x="53" y="63"/>
                  <a:pt x="53" y="63"/>
                </a:cubicBezTo>
                <a:cubicBezTo>
                  <a:pt x="50" y="63"/>
                  <a:pt x="48" y="60"/>
                  <a:pt x="48" y="57"/>
                </a:cubicBezTo>
                <a:cubicBezTo>
                  <a:pt x="48" y="55"/>
                  <a:pt x="51" y="53"/>
                  <a:pt x="53" y="53"/>
                </a:cubicBezTo>
                <a:close/>
                <a:moveTo>
                  <a:pt x="53" y="26"/>
                </a:moveTo>
                <a:cubicBezTo>
                  <a:pt x="106" y="26"/>
                  <a:pt x="106" y="26"/>
                  <a:pt x="106" y="26"/>
                </a:cubicBezTo>
                <a:cubicBezTo>
                  <a:pt x="109" y="26"/>
                  <a:pt x="111" y="28"/>
                  <a:pt x="112" y="31"/>
                </a:cubicBezTo>
                <a:cubicBezTo>
                  <a:pt x="112" y="34"/>
                  <a:pt x="110" y="37"/>
                  <a:pt x="107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50" y="37"/>
                  <a:pt x="48" y="34"/>
                  <a:pt x="48" y="31"/>
                </a:cubicBezTo>
                <a:cubicBezTo>
                  <a:pt x="48" y="28"/>
                  <a:pt x="51" y="26"/>
                  <a:pt x="53" y="26"/>
                </a:cubicBezTo>
                <a:close/>
                <a:moveTo>
                  <a:pt x="53" y="79"/>
                </a:moveTo>
                <a:cubicBezTo>
                  <a:pt x="70" y="79"/>
                  <a:pt x="70" y="79"/>
                  <a:pt x="70" y="79"/>
                </a:cubicBezTo>
                <a:cubicBezTo>
                  <a:pt x="72" y="79"/>
                  <a:pt x="75" y="81"/>
                  <a:pt x="75" y="83"/>
                </a:cubicBezTo>
                <a:cubicBezTo>
                  <a:pt x="76" y="87"/>
                  <a:pt x="73" y="89"/>
                  <a:pt x="70" y="89"/>
                </a:cubicBezTo>
                <a:cubicBezTo>
                  <a:pt x="53" y="89"/>
                  <a:pt x="53" y="89"/>
                  <a:pt x="53" y="89"/>
                </a:cubicBezTo>
                <a:cubicBezTo>
                  <a:pt x="50" y="89"/>
                  <a:pt x="48" y="87"/>
                  <a:pt x="48" y="83"/>
                </a:cubicBezTo>
                <a:cubicBezTo>
                  <a:pt x="49" y="81"/>
                  <a:pt x="51" y="79"/>
                  <a:pt x="53" y="79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endParaRPr sz="16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032;p37"/>
          <p:cNvSpPr/>
          <p:nvPr/>
        </p:nvSpPr>
        <p:spPr>
          <a:xfrm>
            <a:off x="1732628" y="1715779"/>
            <a:ext cx="481156" cy="370799"/>
          </a:xfrm>
          <a:custGeom>
            <a:avLst/>
            <a:gdLst/>
            <a:ahLst/>
            <a:cxnLst/>
            <a:rect l="l" t="t" r="r" b="b"/>
            <a:pathLst>
              <a:path w="138" h="106" extrusionOk="0">
                <a:moveTo>
                  <a:pt x="134" y="48"/>
                </a:moveTo>
                <a:cubicBezTo>
                  <a:pt x="29" y="2"/>
                  <a:pt x="29" y="2"/>
                  <a:pt x="29" y="2"/>
                </a:cubicBezTo>
                <a:cubicBezTo>
                  <a:pt x="25" y="0"/>
                  <a:pt x="20" y="5"/>
                  <a:pt x="22" y="9"/>
                </a:cubicBezTo>
                <a:cubicBezTo>
                  <a:pt x="31" y="30"/>
                  <a:pt x="31" y="30"/>
                  <a:pt x="31" y="30"/>
                </a:cubicBezTo>
                <a:cubicBezTo>
                  <a:pt x="3" y="48"/>
                  <a:pt x="3" y="48"/>
                  <a:pt x="3" y="48"/>
                </a:cubicBezTo>
                <a:cubicBezTo>
                  <a:pt x="0" y="51"/>
                  <a:pt x="0" y="55"/>
                  <a:pt x="3" y="57"/>
                </a:cubicBezTo>
                <a:cubicBezTo>
                  <a:pt x="31" y="75"/>
                  <a:pt x="31" y="75"/>
                  <a:pt x="31" y="75"/>
                </a:cubicBezTo>
                <a:cubicBezTo>
                  <a:pt x="22" y="97"/>
                  <a:pt x="22" y="97"/>
                  <a:pt x="22" y="97"/>
                </a:cubicBezTo>
                <a:cubicBezTo>
                  <a:pt x="20" y="101"/>
                  <a:pt x="25" y="106"/>
                  <a:pt x="29" y="104"/>
                </a:cubicBezTo>
                <a:cubicBezTo>
                  <a:pt x="134" y="58"/>
                  <a:pt x="134" y="58"/>
                  <a:pt x="134" y="58"/>
                </a:cubicBezTo>
                <a:cubicBezTo>
                  <a:pt x="138" y="56"/>
                  <a:pt x="138" y="50"/>
                  <a:pt x="134" y="48"/>
                </a:cubicBezTo>
                <a:close/>
                <a:moveTo>
                  <a:pt x="16" y="53"/>
                </a:moveTo>
                <a:cubicBezTo>
                  <a:pt x="35" y="41"/>
                  <a:pt x="35" y="41"/>
                  <a:pt x="35" y="41"/>
                </a:cubicBezTo>
                <a:cubicBezTo>
                  <a:pt x="40" y="53"/>
                  <a:pt x="40" y="53"/>
                  <a:pt x="40" y="53"/>
                </a:cubicBezTo>
                <a:cubicBezTo>
                  <a:pt x="35" y="65"/>
                  <a:pt x="35" y="65"/>
                  <a:pt x="35" y="65"/>
                </a:cubicBezTo>
                <a:lnTo>
                  <a:pt x="16" y="53"/>
                </a:lnTo>
                <a:close/>
                <a:moveTo>
                  <a:pt x="37" y="89"/>
                </a:moveTo>
                <a:cubicBezTo>
                  <a:pt x="39" y="83"/>
                  <a:pt x="47" y="64"/>
                  <a:pt x="49" y="58"/>
                </a:cubicBezTo>
                <a:cubicBezTo>
                  <a:pt x="106" y="58"/>
                  <a:pt x="106" y="58"/>
                  <a:pt x="106" y="58"/>
                </a:cubicBezTo>
                <a:lnTo>
                  <a:pt x="37" y="89"/>
                </a:lnTo>
                <a:close/>
                <a:moveTo>
                  <a:pt x="49" y="48"/>
                </a:moveTo>
                <a:cubicBezTo>
                  <a:pt x="47" y="42"/>
                  <a:pt x="39" y="24"/>
                  <a:pt x="37" y="17"/>
                </a:cubicBezTo>
                <a:cubicBezTo>
                  <a:pt x="106" y="48"/>
                  <a:pt x="106" y="48"/>
                  <a:pt x="106" y="48"/>
                </a:cubicBezTo>
                <a:lnTo>
                  <a:pt x="49" y="48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endParaRPr sz="16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TextBox 2">
            <a:extLst>
              <a:ext uri="{FF2B5EF4-FFF2-40B4-BE49-F238E27FC236}">
                <a16:creationId xmlns:a16="http://schemas.microsoft.com/office/drawing/2014/main" xmlns="" id="{63DDA510-E459-4120-8E5D-3689A40323A1}"/>
              </a:ext>
            </a:extLst>
          </p:cNvPr>
          <p:cNvSpPr txBox="1"/>
          <p:nvPr/>
        </p:nvSpPr>
        <p:spPr>
          <a:xfrm>
            <a:off x="1453883" y="965371"/>
            <a:ext cx="7653430" cy="307777"/>
          </a:xfrm>
          <a:prstGeom prst="rect">
            <a:avLst/>
          </a:prstGeom>
          <a:solidFill>
            <a:srgbClr val="F79646">
              <a:lumMod val="60000"/>
              <a:lumOff val="40000"/>
            </a:srgbClr>
          </a:solidFill>
          <a:ln w="2857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en-US" sz="1400" b="1" dirty="0">
                <a:solidFill>
                  <a:srgbClr val="1F2328"/>
                </a:solidFill>
                <a:latin typeface="-apple-system"/>
              </a:rPr>
              <a:t>How It Works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156" name="TextBox 2">
            <a:extLst>
              <a:ext uri="{FF2B5EF4-FFF2-40B4-BE49-F238E27FC236}">
                <a16:creationId xmlns:a16="http://schemas.microsoft.com/office/drawing/2014/main" xmlns="" id="{63DDA510-E459-4120-8E5D-3689A40323A1}"/>
              </a:ext>
            </a:extLst>
          </p:cNvPr>
          <p:cNvSpPr txBox="1"/>
          <p:nvPr/>
        </p:nvSpPr>
        <p:spPr>
          <a:xfrm>
            <a:off x="1453883" y="3843603"/>
            <a:ext cx="7653430" cy="307777"/>
          </a:xfrm>
          <a:prstGeom prst="rect">
            <a:avLst/>
          </a:prstGeom>
          <a:solidFill>
            <a:srgbClr val="F79646">
              <a:lumMod val="60000"/>
              <a:lumOff val="40000"/>
            </a:srgbClr>
          </a:solidFill>
          <a:ln w="2857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en-US" sz="1400" b="1" dirty="0">
                <a:solidFill>
                  <a:srgbClr val="1F2328"/>
                </a:solidFill>
                <a:latin typeface="-apple-system"/>
              </a:rPr>
              <a:t>Impact on Supplier Engagement: Enhanced Visibility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</a:endParaRPr>
          </a:p>
        </p:txBody>
      </p:sp>
      <p:pic>
        <p:nvPicPr>
          <p:cNvPr id="161" name="Picture 160">
            <a:extLst>
              <a:ext uri="{FF2B5EF4-FFF2-40B4-BE49-F238E27FC236}">
                <a16:creationId xmlns:a16="http://schemas.microsoft.com/office/drawing/2014/main" xmlns="" id="{05737D00-85FA-4863-B8BE-E2E2AA4FC3B4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9911" y="184804"/>
            <a:ext cx="188976" cy="554736"/>
          </a:xfrm>
          <a:prstGeom prst="rect">
            <a:avLst/>
          </a:prstGeom>
        </p:spPr>
      </p:pic>
      <p:sp>
        <p:nvSpPr>
          <p:cNvPr id="162" name="TextBox 161">
            <a:extLst>
              <a:ext uri="{FF2B5EF4-FFF2-40B4-BE49-F238E27FC236}">
                <a16:creationId xmlns:a16="http://schemas.microsoft.com/office/drawing/2014/main" xmlns="" id="{0D90BE0F-8A03-46A6-9192-D9E9B67F022C}"/>
              </a:ext>
            </a:extLst>
          </p:cNvPr>
          <p:cNvSpPr txBox="1"/>
          <p:nvPr/>
        </p:nvSpPr>
        <p:spPr>
          <a:xfrm>
            <a:off x="619455" y="280841"/>
            <a:ext cx="10882605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>
              <a:defRPr/>
            </a:pPr>
            <a:r>
              <a:rPr lang="en-US" sz="2000" dirty="0">
                <a:solidFill>
                  <a:srgbClr val="1F2328"/>
                </a:solidFill>
                <a:latin typeface="-apple-system"/>
              </a:rPr>
              <a:t>Real-Time LLM-powered KPIs for Instant Supplier Insights</a:t>
            </a:r>
            <a:endParaRPr lang="en-IN" sz="1400" dirty="0">
              <a:solidFill>
                <a:schemeClr val="accent2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grpSp>
        <p:nvGrpSpPr>
          <p:cNvPr id="163" name="Google Shape;1055;p38"/>
          <p:cNvGrpSpPr/>
          <p:nvPr/>
        </p:nvGrpSpPr>
        <p:grpSpPr>
          <a:xfrm>
            <a:off x="10563490" y="3008546"/>
            <a:ext cx="2014088" cy="3328613"/>
            <a:chOff x="713225" y="835688"/>
            <a:chExt cx="2014088" cy="3328613"/>
          </a:xfrm>
        </p:grpSpPr>
        <p:grpSp>
          <p:nvGrpSpPr>
            <p:cNvPr id="170" name="Google Shape;1056;p38"/>
            <p:cNvGrpSpPr/>
            <p:nvPr/>
          </p:nvGrpSpPr>
          <p:grpSpPr>
            <a:xfrm>
              <a:off x="713226" y="1675738"/>
              <a:ext cx="879475" cy="1439864"/>
              <a:chOff x="704550" y="2022613"/>
              <a:chExt cx="879475" cy="1439864"/>
            </a:xfrm>
          </p:grpSpPr>
          <p:sp>
            <p:nvSpPr>
              <p:cNvPr id="206" name="Google Shape;1057;p38"/>
              <p:cNvSpPr/>
              <p:nvPr/>
            </p:nvSpPr>
            <p:spPr>
              <a:xfrm flipH="1">
                <a:off x="704551" y="2022613"/>
                <a:ext cx="879475" cy="1439864"/>
              </a:xfrm>
              <a:custGeom>
                <a:avLst/>
                <a:gdLst/>
                <a:ahLst/>
                <a:cxnLst/>
                <a:rect l="l" t="t" r="r" b="b"/>
                <a:pathLst>
                  <a:path w="368" h="602" extrusionOk="0">
                    <a:moveTo>
                      <a:pt x="342" y="0"/>
                    </a:moveTo>
                    <a:cubicBezTo>
                      <a:pt x="26" y="0"/>
                      <a:pt x="26" y="0"/>
                      <a:pt x="26" y="0"/>
                    </a:cubicBezTo>
                    <a:cubicBezTo>
                      <a:pt x="12" y="0"/>
                      <a:pt x="0" y="14"/>
                      <a:pt x="0" y="28"/>
                    </a:cubicBezTo>
                    <a:cubicBezTo>
                      <a:pt x="0" y="563"/>
                      <a:pt x="0" y="563"/>
                      <a:pt x="0" y="563"/>
                    </a:cubicBezTo>
                    <a:cubicBezTo>
                      <a:pt x="0" y="577"/>
                      <a:pt x="12" y="589"/>
                      <a:pt x="26" y="589"/>
                    </a:cubicBezTo>
                    <a:cubicBezTo>
                      <a:pt x="310" y="589"/>
                      <a:pt x="310" y="589"/>
                      <a:pt x="310" y="589"/>
                    </a:cubicBezTo>
                    <a:cubicBezTo>
                      <a:pt x="310" y="592"/>
                      <a:pt x="313" y="596"/>
                      <a:pt x="315" y="598"/>
                    </a:cubicBezTo>
                    <a:cubicBezTo>
                      <a:pt x="318" y="600"/>
                      <a:pt x="322" y="602"/>
                      <a:pt x="326" y="602"/>
                    </a:cubicBezTo>
                    <a:cubicBezTo>
                      <a:pt x="327" y="602"/>
                      <a:pt x="327" y="602"/>
                      <a:pt x="327" y="602"/>
                    </a:cubicBezTo>
                    <a:cubicBezTo>
                      <a:pt x="328" y="602"/>
                      <a:pt x="328" y="602"/>
                      <a:pt x="328" y="602"/>
                    </a:cubicBezTo>
                    <a:cubicBezTo>
                      <a:pt x="328" y="601"/>
                      <a:pt x="328" y="601"/>
                      <a:pt x="328" y="601"/>
                    </a:cubicBezTo>
                    <a:cubicBezTo>
                      <a:pt x="326" y="597"/>
                      <a:pt x="326" y="593"/>
                      <a:pt x="326" y="589"/>
                    </a:cubicBezTo>
                    <a:cubicBezTo>
                      <a:pt x="342" y="589"/>
                      <a:pt x="342" y="589"/>
                      <a:pt x="342" y="589"/>
                    </a:cubicBezTo>
                    <a:cubicBezTo>
                      <a:pt x="356" y="589"/>
                      <a:pt x="368" y="577"/>
                      <a:pt x="368" y="563"/>
                    </a:cubicBezTo>
                    <a:cubicBezTo>
                      <a:pt x="368" y="25"/>
                      <a:pt x="368" y="25"/>
                      <a:pt x="368" y="25"/>
                    </a:cubicBezTo>
                    <a:cubicBezTo>
                      <a:pt x="368" y="11"/>
                      <a:pt x="356" y="0"/>
                      <a:pt x="342" y="0"/>
                    </a:cubicBezTo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207" name="Google Shape;1058;p38"/>
              <p:cNvGrpSpPr/>
              <p:nvPr/>
            </p:nvGrpSpPr>
            <p:grpSpPr>
              <a:xfrm>
                <a:off x="839488" y="2182413"/>
                <a:ext cx="609600" cy="1117540"/>
                <a:chOff x="7453338" y="715125"/>
                <a:chExt cx="609600" cy="1117540"/>
              </a:xfrm>
            </p:grpSpPr>
            <p:cxnSp>
              <p:nvCxnSpPr>
                <p:cNvPr id="208" name="Google Shape;1059;p38"/>
                <p:cNvCxnSpPr/>
                <p:nvPr/>
              </p:nvCxnSpPr>
              <p:spPr>
                <a:xfrm>
                  <a:off x="7453338" y="715125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09" name="Google Shape;1060;p38"/>
                <p:cNvCxnSpPr/>
                <p:nvPr/>
              </p:nvCxnSpPr>
              <p:spPr>
                <a:xfrm>
                  <a:off x="7453338" y="816720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10" name="Google Shape;1061;p38"/>
                <p:cNvCxnSpPr/>
                <p:nvPr/>
              </p:nvCxnSpPr>
              <p:spPr>
                <a:xfrm>
                  <a:off x="7453338" y="918314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11" name="Google Shape;1062;p38"/>
                <p:cNvCxnSpPr/>
                <p:nvPr/>
              </p:nvCxnSpPr>
              <p:spPr>
                <a:xfrm>
                  <a:off x="7453338" y="1019909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12" name="Google Shape;1063;p38"/>
                <p:cNvCxnSpPr/>
                <p:nvPr/>
              </p:nvCxnSpPr>
              <p:spPr>
                <a:xfrm>
                  <a:off x="7453338" y="1121503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13" name="Google Shape;1064;p38"/>
                <p:cNvCxnSpPr/>
                <p:nvPr/>
              </p:nvCxnSpPr>
              <p:spPr>
                <a:xfrm>
                  <a:off x="7453338" y="1223098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14" name="Google Shape;1065;p38"/>
                <p:cNvCxnSpPr/>
                <p:nvPr/>
              </p:nvCxnSpPr>
              <p:spPr>
                <a:xfrm>
                  <a:off x="7453338" y="1324692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15" name="Google Shape;1066;p38"/>
                <p:cNvCxnSpPr/>
                <p:nvPr/>
              </p:nvCxnSpPr>
              <p:spPr>
                <a:xfrm>
                  <a:off x="7453338" y="1426287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16" name="Google Shape;1067;p38"/>
                <p:cNvCxnSpPr/>
                <p:nvPr/>
              </p:nvCxnSpPr>
              <p:spPr>
                <a:xfrm>
                  <a:off x="7453338" y="1527881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17" name="Google Shape;1068;p38"/>
                <p:cNvCxnSpPr/>
                <p:nvPr/>
              </p:nvCxnSpPr>
              <p:spPr>
                <a:xfrm>
                  <a:off x="7453338" y="1629476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18" name="Google Shape;1069;p38"/>
                <p:cNvCxnSpPr/>
                <p:nvPr/>
              </p:nvCxnSpPr>
              <p:spPr>
                <a:xfrm>
                  <a:off x="7453338" y="1731070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19" name="Google Shape;1070;p38"/>
                <p:cNvCxnSpPr/>
                <p:nvPr/>
              </p:nvCxnSpPr>
              <p:spPr>
                <a:xfrm>
                  <a:off x="7453338" y="1832665"/>
                  <a:ext cx="280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171" name="Google Shape;1071;p38"/>
            <p:cNvGrpSpPr/>
            <p:nvPr/>
          </p:nvGrpSpPr>
          <p:grpSpPr>
            <a:xfrm flipH="1">
              <a:off x="713225" y="3268012"/>
              <a:ext cx="1544651" cy="318600"/>
              <a:chOff x="6043400" y="3591300"/>
              <a:chExt cx="1544651" cy="318600"/>
            </a:xfrm>
          </p:grpSpPr>
          <p:sp>
            <p:nvSpPr>
              <p:cNvPr id="202" name="Google Shape;1072;p38"/>
              <p:cNvSpPr/>
              <p:nvPr/>
            </p:nvSpPr>
            <p:spPr>
              <a:xfrm>
                <a:off x="6043400" y="3591300"/>
                <a:ext cx="1544651" cy="318600"/>
              </a:xfrm>
              <a:custGeom>
                <a:avLst/>
                <a:gdLst/>
                <a:ahLst/>
                <a:cxnLst/>
                <a:rect l="l" t="t" r="r" b="b"/>
                <a:pathLst>
                  <a:path w="646" h="104" extrusionOk="0">
                    <a:moveTo>
                      <a:pt x="620" y="0"/>
                    </a:moveTo>
                    <a:cubicBezTo>
                      <a:pt x="26" y="0"/>
                      <a:pt x="26" y="0"/>
                      <a:pt x="26" y="0"/>
                    </a:cubicBezTo>
                    <a:cubicBezTo>
                      <a:pt x="12" y="0"/>
                      <a:pt x="0" y="11"/>
                      <a:pt x="0" y="25"/>
                    </a:cubicBezTo>
                    <a:cubicBezTo>
                      <a:pt x="0" y="66"/>
                      <a:pt x="0" y="66"/>
                      <a:pt x="0" y="66"/>
                    </a:cubicBezTo>
                    <a:cubicBezTo>
                      <a:pt x="0" y="80"/>
                      <a:pt x="12" y="91"/>
                      <a:pt x="26" y="91"/>
                    </a:cubicBezTo>
                    <a:cubicBezTo>
                      <a:pt x="588" y="91"/>
                      <a:pt x="588" y="91"/>
                      <a:pt x="588" y="91"/>
                    </a:cubicBezTo>
                    <a:cubicBezTo>
                      <a:pt x="589" y="95"/>
                      <a:pt x="591" y="98"/>
                      <a:pt x="594" y="100"/>
                    </a:cubicBezTo>
                    <a:cubicBezTo>
                      <a:pt x="597" y="103"/>
                      <a:pt x="601" y="104"/>
                      <a:pt x="604" y="104"/>
                    </a:cubicBezTo>
                    <a:cubicBezTo>
                      <a:pt x="605" y="104"/>
                      <a:pt x="605" y="104"/>
                      <a:pt x="606" y="104"/>
                    </a:cubicBezTo>
                    <a:cubicBezTo>
                      <a:pt x="606" y="104"/>
                      <a:pt x="606" y="104"/>
                      <a:pt x="606" y="104"/>
                    </a:cubicBezTo>
                    <a:cubicBezTo>
                      <a:pt x="606" y="103"/>
                      <a:pt x="606" y="103"/>
                      <a:pt x="606" y="103"/>
                    </a:cubicBezTo>
                    <a:cubicBezTo>
                      <a:pt x="604" y="99"/>
                      <a:pt x="604" y="95"/>
                      <a:pt x="604" y="91"/>
                    </a:cubicBezTo>
                    <a:cubicBezTo>
                      <a:pt x="620" y="91"/>
                      <a:pt x="620" y="91"/>
                      <a:pt x="620" y="91"/>
                    </a:cubicBezTo>
                    <a:cubicBezTo>
                      <a:pt x="634" y="91"/>
                      <a:pt x="646" y="80"/>
                      <a:pt x="646" y="66"/>
                    </a:cubicBezTo>
                    <a:cubicBezTo>
                      <a:pt x="646" y="25"/>
                      <a:pt x="646" y="25"/>
                      <a:pt x="646" y="25"/>
                    </a:cubicBezTo>
                    <a:cubicBezTo>
                      <a:pt x="646" y="11"/>
                      <a:pt x="634" y="0"/>
                      <a:pt x="620" y="0"/>
                    </a:cubicBezTo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203" name="Google Shape;1073;p38"/>
              <p:cNvGrpSpPr/>
              <p:nvPr/>
            </p:nvGrpSpPr>
            <p:grpSpPr>
              <a:xfrm>
                <a:off x="6141952" y="3680050"/>
                <a:ext cx="1369506" cy="102388"/>
                <a:chOff x="5848350" y="2788450"/>
                <a:chExt cx="1285800" cy="102388"/>
              </a:xfrm>
            </p:grpSpPr>
            <p:cxnSp>
              <p:nvCxnSpPr>
                <p:cNvPr id="204" name="Google Shape;1074;p38"/>
                <p:cNvCxnSpPr/>
                <p:nvPr/>
              </p:nvCxnSpPr>
              <p:spPr>
                <a:xfrm>
                  <a:off x="5848350" y="2788450"/>
                  <a:ext cx="12858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05" name="Google Shape;1075;p38"/>
                <p:cNvCxnSpPr/>
                <p:nvPr/>
              </p:nvCxnSpPr>
              <p:spPr>
                <a:xfrm>
                  <a:off x="5848350" y="2890838"/>
                  <a:ext cx="12858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172" name="Google Shape;1076;p38"/>
            <p:cNvGrpSpPr/>
            <p:nvPr/>
          </p:nvGrpSpPr>
          <p:grpSpPr>
            <a:xfrm>
              <a:off x="1849425" y="3694401"/>
              <a:ext cx="877888" cy="469900"/>
              <a:chOff x="2079875" y="3121151"/>
              <a:chExt cx="877888" cy="469900"/>
            </a:xfrm>
          </p:grpSpPr>
          <p:sp>
            <p:nvSpPr>
              <p:cNvPr id="197" name="Google Shape;1077;p38"/>
              <p:cNvSpPr/>
              <p:nvPr/>
            </p:nvSpPr>
            <p:spPr>
              <a:xfrm>
                <a:off x="2079875" y="3121150"/>
                <a:ext cx="877888" cy="469900"/>
              </a:xfrm>
              <a:custGeom>
                <a:avLst/>
                <a:gdLst/>
                <a:ahLst/>
                <a:cxnLst/>
                <a:rect l="l" t="t" r="r" b="b"/>
                <a:pathLst>
                  <a:path w="367" h="197" extrusionOk="0">
                    <a:moveTo>
                      <a:pt x="342" y="0"/>
                    </a:moveTo>
                    <a:cubicBezTo>
                      <a:pt x="26" y="0"/>
                      <a:pt x="26" y="0"/>
                      <a:pt x="26" y="0"/>
                    </a:cubicBezTo>
                    <a:cubicBezTo>
                      <a:pt x="12" y="0"/>
                      <a:pt x="0" y="14"/>
                      <a:pt x="0" y="28"/>
                    </a:cubicBezTo>
                    <a:cubicBezTo>
                      <a:pt x="0" y="158"/>
                      <a:pt x="0" y="158"/>
                      <a:pt x="0" y="158"/>
                    </a:cubicBezTo>
                    <a:cubicBezTo>
                      <a:pt x="0" y="172"/>
                      <a:pt x="12" y="184"/>
                      <a:pt x="26" y="184"/>
                    </a:cubicBezTo>
                    <a:cubicBezTo>
                      <a:pt x="309" y="184"/>
                      <a:pt x="309" y="184"/>
                      <a:pt x="309" y="184"/>
                    </a:cubicBezTo>
                    <a:cubicBezTo>
                      <a:pt x="310" y="187"/>
                      <a:pt x="312" y="191"/>
                      <a:pt x="315" y="193"/>
                    </a:cubicBezTo>
                    <a:cubicBezTo>
                      <a:pt x="318" y="196"/>
                      <a:pt x="322" y="197"/>
                      <a:pt x="326" y="197"/>
                    </a:cubicBezTo>
                    <a:cubicBezTo>
                      <a:pt x="326" y="197"/>
                      <a:pt x="327" y="197"/>
                      <a:pt x="327" y="197"/>
                    </a:cubicBezTo>
                    <a:cubicBezTo>
                      <a:pt x="328" y="197"/>
                      <a:pt x="328" y="197"/>
                      <a:pt x="328" y="197"/>
                    </a:cubicBezTo>
                    <a:cubicBezTo>
                      <a:pt x="328" y="196"/>
                      <a:pt x="328" y="196"/>
                      <a:pt x="328" y="196"/>
                    </a:cubicBezTo>
                    <a:cubicBezTo>
                      <a:pt x="326" y="192"/>
                      <a:pt x="325" y="188"/>
                      <a:pt x="326" y="184"/>
                    </a:cubicBezTo>
                    <a:cubicBezTo>
                      <a:pt x="342" y="184"/>
                      <a:pt x="342" y="184"/>
                      <a:pt x="342" y="184"/>
                    </a:cubicBezTo>
                    <a:cubicBezTo>
                      <a:pt x="356" y="184"/>
                      <a:pt x="367" y="172"/>
                      <a:pt x="367" y="158"/>
                    </a:cubicBezTo>
                    <a:cubicBezTo>
                      <a:pt x="367" y="25"/>
                      <a:pt x="367" y="25"/>
                      <a:pt x="367" y="25"/>
                    </a:cubicBezTo>
                    <a:cubicBezTo>
                      <a:pt x="367" y="11"/>
                      <a:pt x="356" y="0"/>
                      <a:pt x="342" y="0"/>
                    </a:cubicBezTo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98" name="Google Shape;1078;p38"/>
              <p:cNvGrpSpPr/>
              <p:nvPr/>
            </p:nvGrpSpPr>
            <p:grpSpPr>
              <a:xfrm>
                <a:off x="2181689" y="3241906"/>
                <a:ext cx="674400" cy="203189"/>
                <a:chOff x="2181677" y="2165344"/>
                <a:chExt cx="674400" cy="203189"/>
              </a:xfrm>
            </p:grpSpPr>
            <p:cxnSp>
              <p:nvCxnSpPr>
                <p:cNvPr id="199" name="Google Shape;1079;p38"/>
                <p:cNvCxnSpPr/>
                <p:nvPr/>
              </p:nvCxnSpPr>
              <p:spPr>
                <a:xfrm>
                  <a:off x="2181677" y="2165344"/>
                  <a:ext cx="67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00" name="Google Shape;1080;p38"/>
                <p:cNvCxnSpPr/>
                <p:nvPr/>
              </p:nvCxnSpPr>
              <p:spPr>
                <a:xfrm>
                  <a:off x="2181677" y="2266938"/>
                  <a:ext cx="67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01" name="Google Shape;1081;p38"/>
                <p:cNvCxnSpPr/>
                <p:nvPr/>
              </p:nvCxnSpPr>
              <p:spPr>
                <a:xfrm>
                  <a:off x="2181677" y="2368533"/>
                  <a:ext cx="67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174" name="Google Shape;1082;p38"/>
            <p:cNvGrpSpPr/>
            <p:nvPr/>
          </p:nvGrpSpPr>
          <p:grpSpPr>
            <a:xfrm flipH="1">
              <a:off x="1744300" y="1070813"/>
              <a:ext cx="879475" cy="1439864"/>
              <a:chOff x="704550" y="2022613"/>
              <a:chExt cx="879475" cy="1439864"/>
            </a:xfrm>
          </p:grpSpPr>
          <p:sp>
            <p:nvSpPr>
              <p:cNvPr id="183" name="Google Shape;1083;p38"/>
              <p:cNvSpPr/>
              <p:nvPr/>
            </p:nvSpPr>
            <p:spPr>
              <a:xfrm flipH="1">
                <a:off x="704551" y="2022613"/>
                <a:ext cx="879475" cy="1439864"/>
              </a:xfrm>
              <a:custGeom>
                <a:avLst/>
                <a:gdLst/>
                <a:ahLst/>
                <a:cxnLst/>
                <a:rect l="l" t="t" r="r" b="b"/>
                <a:pathLst>
                  <a:path w="368" h="602" extrusionOk="0">
                    <a:moveTo>
                      <a:pt x="342" y="0"/>
                    </a:moveTo>
                    <a:cubicBezTo>
                      <a:pt x="26" y="0"/>
                      <a:pt x="26" y="0"/>
                      <a:pt x="26" y="0"/>
                    </a:cubicBezTo>
                    <a:cubicBezTo>
                      <a:pt x="12" y="0"/>
                      <a:pt x="0" y="14"/>
                      <a:pt x="0" y="28"/>
                    </a:cubicBezTo>
                    <a:cubicBezTo>
                      <a:pt x="0" y="563"/>
                      <a:pt x="0" y="563"/>
                      <a:pt x="0" y="563"/>
                    </a:cubicBezTo>
                    <a:cubicBezTo>
                      <a:pt x="0" y="577"/>
                      <a:pt x="12" y="589"/>
                      <a:pt x="26" y="589"/>
                    </a:cubicBezTo>
                    <a:cubicBezTo>
                      <a:pt x="310" y="589"/>
                      <a:pt x="310" y="589"/>
                      <a:pt x="310" y="589"/>
                    </a:cubicBezTo>
                    <a:cubicBezTo>
                      <a:pt x="310" y="592"/>
                      <a:pt x="313" y="596"/>
                      <a:pt x="315" y="598"/>
                    </a:cubicBezTo>
                    <a:cubicBezTo>
                      <a:pt x="318" y="600"/>
                      <a:pt x="322" y="602"/>
                      <a:pt x="326" y="602"/>
                    </a:cubicBezTo>
                    <a:cubicBezTo>
                      <a:pt x="327" y="602"/>
                      <a:pt x="327" y="602"/>
                      <a:pt x="327" y="602"/>
                    </a:cubicBezTo>
                    <a:cubicBezTo>
                      <a:pt x="328" y="602"/>
                      <a:pt x="328" y="602"/>
                      <a:pt x="328" y="602"/>
                    </a:cubicBezTo>
                    <a:cubicBezTo>
                      <a:pt x="328" y="601"/>
                      <a:pt x="328" y="601"/>
                      <a:pt x="328" y="601"/>
                    </a:cubicBezTo>
                    <a:cubicBezTo>
                      <a:pt x="326" y="597"/>
                      <a:pt x="326" y="593"/>
                      <a:pt x="326" y="589"/>
                    </a:cubicBezTo>
                    <a:cubicBezTo>
                      <a:pt x="342" y="589"/>
                      <a:pt x="342" y="589"/>
                      <a:pt x="342" y="589"/>
                    </a:cubicBezTo>
                    <a:cubicBezTo>
                      <a:pt x="356" y="589"/>
                      <a:pt x="368" y="577"/>
                      <a:pt x="368" y="563"/>
                    </a:cubicBezTo>
                    <a:cubicBezTo>
                      <a:pt x="368" y="25"/>
                      <a:pt x="368" y="25"/>
                      <a:pt x="368" y="25"/>
                    </a:cubicBezTo>
                    <a:cubicBezTo>
                      <a:pt x="368" y="11"/>
                      <a:pt x="356" y="0"/>
                      <a:pt x="342" y="0"/>
                    </a:cubicBezTo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84" name="Google Shape;1084;p38"/>
              <p:cNvGrpSpPr/>
              <p:nvPr/>
            </p:nvGrpSpPr>
            <p:grpSpPr>
              <a:xfrm>
                <a:off x="839488" y="2182413"/>
                <a:ext cx="609600" cy="1117540"/>
                <a:chOff x="7453338" y="715125"/>
                <a:chExt cx="609600" cy="1117540"/>
              </a:xfrm>
            </p:grpSpPr>
            <p:cxnSp>
              <p:nvCxnSpPr>
                <p:cNvPr id="185" name="Google Shape;1085;p38"/>
                <p:cNvCxnSpPr/>
                <p:nvPr/>
              </p:nvCxnSpPr>
              <p:spPr>
                <a:xfrm>
                  <a:off x="7453338" y="715125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86" name="Google Shape;1086;p38"/>
                <p:cNvCxnSpPr/>
                <p:nvPr/>
              </p:nvCxnSpPr>
              <p:spPr>
                <a:xfrm>
                  <a:off x="7453338" y="816720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87" name="Google Shape;1087;p38"/>
                <p:cNvCxnSpPr/>
                <p:nvPr/>
              </p:nvCxnSpPr>
              <p:spPr>
                <a:xfrm>
                  <a:off x="7453338" y="918314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88" name="Google Shape;1088;p38"/>
                <p:cNvCxnSpPr/>
                <p:nvPr/>
              </p:nvCxnSpPr>
              <p:spPr>
                <a:xfrm>
                  <a:off x="7453338" y="1019909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89" name="Google Shape;1089;p38"/>
                <p:cNvCxnSpPr/>
                <p:nvPr/>
              </p:nvCxnSpPr>
              <p:spPr>
                <a:xfrm>
                  <a:off x="7453338" y="1121503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90" name="Google Shape;1090;p38"/>
                <p:cNvCxnSpPr/>
                <p:nvPr/>
              </p:nvCxnSpPr>
              <p:spPr>
                <a:xfrm>
                  <a:off x="7453338" y="1223098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91" name="Google Shape;1091;p38"/>
                <p:cNvCxnSpPr/>
                <p:nvPr/>
              </p:nvCxnSpPr>
              <p:spPr>
                <a:xfrm>
                  <a:off x="7453338" y="1324692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92" name="Google Shape;1092;p38"/>
                <p:cNvCxnSpPr/>
                <p:nvPr/>
              </p:nvCxnSpPr>
              <p:spPr>
                <a:xfrm>
                  <a:off x="7453338" y="1426287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93" name="Google Shape;1093;p38"/>
                <p:cNvCxnSpPr/>
                <p:nvPr/>
              </p:nvCxnSpPr>
              <p:spPr>
                <a:xfrm>
                  <a:off x="7453338" y="1527881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94" name="Google Shape;1094;p38"/>
                <p:cNvCxnSpPr/>
                <p:nvPr/>
              </p:nvCxnSpPr>
              <p:spPr>
                <a:xfrm>
                  <a:off x="7453338" y="1629476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95" name="Google Shape;1095;p38"/>
                <p:cNvCxnSpPr/>
                <p:nvPr/>
              </p:nvCxnSpPr>
              <p:spPr>
                <a:xfrm>
                  <a:off x="7453338" y="1731070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96" name="Google Shape;1096;p38"/>
                <p:cNvCxnSpPr/>
                <p:nvPr/>
              </p:nvCxnSpPr>
              <p:spPr>
                <a:xfrm>
                  <a:off x="7453338" y="1832665"/>
                  <a:ext cx="280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175" name="Google Shape;1097;p38"/>
            <p:cNvGrpSpPr/>
            <p:nvPr/>
          </p:nvGrpSpPr>
          <p:grpSpPr>
            <a:xfrm flipH="1">
              <a:off x="714013" y="835688"/>
              <a:ext cx="877888" cy="469900"/>
              <a:chOff x="6736325" y="4051538"/>
              <a:chExt cx="877888" cy="469900"/>
            </a:xfrm>
          </p:grpSpPr>
          <p:sp>
            <p:nvSpPr>
              <p:cNvPr id="176" name="Google Shape;1098;p38"/>
              <p:cNvSpPr/>
              <p:nvPr/>
            </p:nvSpPr>
            <p:spPr>
              <a:xfrm>
                <a:off x="6736325" y="4051538"/>
                <a:ext cx="877888" cy="469900"/>
              </a:xfrm>
              <a:custGeom>
                <a:avLst/>
                <a:gdLst/>
                <a:ahLst/>
                <a:cxnLst/>
                <a:rect l="l" t="t" r="r" b="b"/>
                <a:pathLst>
                  <a:path w="367" h="197" extrusionOk="0">
                    <a:moveTo>
                      <a:pt x="342" y="0"/>
                    </a:moveTo>
                    <a:cubicBezTo>
                      <a:pt x="26" y="0"/>
                      <a:pt x="26" y="0"/>
                      <a:pt x="26" y="0"/>
                    </a:cubicBezTo>
                    <a:cubicBezTo>
                      <a:pt x="12" y="0"/>
                      <a:pt x="0" y="14"/>
                      <a:pt x="0" y="28"/>
                    </a:cubicBezTo>
                    <a:cubicBezTo>
                      <a:pt x="0" y="158"/>
                      <a:pt x="0" y="158"/>
                      <a:pt x="0" y="158"/>
                    </a:cubicBezTo>
                    <a:cubicBezTo>
                      <a:pt x="0" y="172"/>
                      <a:pt x="12" y="184"/>
                      <a:pt x="26" y="184"/>
                    </a:cubicBezTo>
                    <a:cubicBezTo>
                      <a:pt x="309" y="184"/>
                      <a:pt x="309" y="184"/>
                      <a:pt x="309" y="184"/>
                    </a:cubicBezTo>
                    <a:cubicBezTo>
                      <a:pt x="310" y="187"/>
                      <a:pt x="312" y="191"/>
                      <a:pt x="315" y="193"/>
                    </a:cubicBezTo>
                    <a:cubicBezTo>
                      <a:pt x="318" y="196"/>
                      <a:pt x="322" y="197"/>
                      <a:pt x="326" y="197"/>
                    </a:cubicBezTo>
                    <a:cubicBezTo>
                      <a:pt x="326" y="197"/>
                      <a:pt x="327" y="197"/>
                      <a:pt x="327" y="197"/>
                    </a:cubicBezTo>
                    <a:cubicBezTo>
                      <a:pt x="328" y="197"/>
                      <a:pt x="328" y="197"/>
                      <a:pt x="328" y="197"/>
                    </a:cubicBezTo>
                    <a:cubicBezTo>
                      <a:pt x="328" y="196"/>
                      <a:pt x="328" y="196"/>
                      <a:pt x="328" y="196"/>
                    </a:cubicBezTo>
                    <a:cubicBezTo>
                      <a:pt x="326" y="192"/>
                      <a:pt x="325" y="188"/>
                      <a:pt x="326" y="184"/>
                    </a:cubicBezTo>
                    <a:cubicBezTo>
                      <a:pt x="342" y="184"/>
                      <a:pt x="342" y="184"/>
                      <a:pt x="342" y="184"/>
                    </a:cubicBezTo>
                    <a:cubicBezTo>
                      <a:pt x="356" y="184"/>
                      <a:pt x="367" y="172"/>
                      <a:pt x="367" y="158"/>
                    </a:cubicBezTo>
                    <a:cubicBezTo>
                      <a:pt x="367" y="25"/>
                      <a:pt x="367" y="25"/>
                      <a:pt x="367" y="25"/>
                    </a:cubicBezTo>
                    <a:cubicBezTo>
                      <a:pt x="367" y="11"/>
                      <a:pt x="356" y="0"/>
                      <a:pt x="342" y="0"/>
                    </a:cubicBezTo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77" name="Google Shape;1099;p38"/>
              <p:cNvGrpSpPr/>
              <p:nvPr/>
            </p:nvGrpSpPr>
            <p:grpSpPr>
              <a:xfrm>
                <a:off x="6844621" y="4166350"/>
                <a:ext cx="667073" cy="204775"/>
                <a:chOff x="5848350" y="2788450"/>
                <a:chExt cx="1285800" cy="204775"/>
              </a:xfrm>
            </p:grpSpPr>
            <p:cxnSp>
              <p:nvCxnSpPr>
                <p:cNvPr id="179" name="Google Shape;1100;p38"/>
                <p:cNvCxnSpPr/>
                <p:nvPr/>
              </p:nvCxnSpPr>
              <p:spPr>
                <a:xfrm>
                  <a:off x="5848350" y="2788450"/>
                  <a:ext cx="12858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81" name="Google Shape;1101;p38"/>
                <p:cNvCxnSpPr/>
                <p:nvPr/>
              </p:nvCxnSpPr>
              <p:spPr>
                <a:xfrm>
                  <a:off x="5848350" y="2890838"/>
                  <a:ext cx="12858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82" name="Google Shape;1102;p38"/>
                <p:cNvCxnSpPr/>
                <p:nvPr/>
              </p:nvCxnSpPr>
              <p:spPr>
                <a:xfrm>
                  <a:off x="5848350" y="2993225"/>
                  <a:ext cx="6405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</p:grpSp>
      <p:grpSp>
        <p:nvGrpSpPr>
          <p:cNvPr id="220" name="Google Shape;1055;p38"/>
          <p:cNvGrpSpPr/>
          <p:nvPr/>
        </p:nvGrpSpPr>
        <p:grpSpPr>
          <a:xfrm>
            <a:off x="10483500" y="-427400"/>
            <a:ext cx="2014088" cy="3328613"/>
            <a:chOff x="713225" y="835688"/>
            <a:chExt cx="2014088" cy="3328613"/>
          </a:xfrm>
        </p:grpSpPr>
        <p:grpSp>
          <p:nvGrpSpPr>
            <p:cNvPr id="221" name="Google Shape;1056;p38"/>
            <p:cNvGrpSpPr/>
            <p:nvPr/>
          </p:nvGrpSpPr>
          <p:grpSpPr>
            <a:xfrm>
              <a:off x="713226" y="1675738"/>
              <a:ext cx="879475" cy="1439864"/>
              <a:chOff x="704550" y="2022613"/>
              <a:chExt cx="879475" cy="1439864"/>
            </a:xfrm>
          </p:grpSpPr>
          <p:sp>
            <p:nvSpPr>
              <p:cNvPr id="254" name="Google Shape;1057;p38"/>
              <p:cNvSpPr/>
              <p:nvPr/>
            </p:nvSpPr>
            <p:spPr>
              <a:xfrm flipH="1">
                <a:off x="704551" y="2022613"/>
                <a:ext cx="879475" cy="1439864"/>
              </a:xfrm>
              <a:custGeom>
                <a:avLst/>
                <a:gdLst/>
                <a:ahLst/>
                <a:cxnLst/>
                <a:rect l="l" t="t" r="r" b="b"/>
                <a:pathLst>
                  <a:path w="368" h="602" extrusionOk="0">
                    <a:moveTo>
                      <a:pt x="342" y="0"/>
                    </a:moveTo>
                    <a:cubicBezTo>
                      <a:pt x="26" y="0"/>
                      <a:pt x="26" y="0"/>
                      <a:pt x="26" y="0"/>
                    </a:cubicBezTo>
                    <a:cubicBezTo>
                      <a:pt x="12" y="0"/>
                      <a:pt x="0" y="14"/>
                      <a:pt x="0" y="28"/>
                    </a:cubicBezTo>
                    <a:cubicBezTo>
                      <a:pt x="0" y="563"/>
                      <a:pt x="0" y="563"/>
                      <a:pt x="0" y="563"/>
                    </a:cubicBezTo>
                    <a:cubicBezTo>
                      <a:pt x="0" y="577"/>
                      <a:pt x="12" y="589"/>
                      <a:pt x="26" y="589"/>
                    </a:cubicBezTo>
                    <a:cubicBezTo>
                      <a:pt x="310" y="589"/>
                      <a:pt x="310" y="589"/>
                      <a:pt x="310" y="589"/>
                    </a:cubicBezTo>
                    <a:cubicBezTo>
                      <a:pt x="310" y="592"/>
                      <a:pt x="313" y="596"/>
                      <a:pt x="315" y="598"/>
                    </a:cubicBezTo>
                    <a:cubicBezTo>
                      <a:pt x="318" y="600"/>
                      <a:pt x="322" y="602"/>
                      <a:pt x="326" y="602"/>
                    </a:cubicBezTo>
                    <a:cubicBezTo>
                      <a:pt x="327" y="602"/>
                      <a:pt x="327" y="602"/>
                      <a:pt x="327" y="602"/>
                    </a:cubicBezTo>
                    <a:cubicBezTo>
                      <a:pt x="328" y="602"/>
                      <a:pt x="328" y="602"/>
                      <a:pt x="328" y="602"/>
                    </a:cubicBezTo>
                    <a:cubicBezTo>
                      <a:pt x="328" y="601"/>
                      <a:pt x="328" y="601"/>
                      <a:pt x="328" y="601"/>
                    </a:cubicBezTo>
                    <a:cubicBezTo>
                      <a:pt x="326" y="597"/>
                      <a:pt x="326" y="593"/>
                      <a:pt x="326" y="589"/>
                    </a:cubicBezTo>
                    <a:cubicBezTo>
                      <a:pt x="342" y="589"/>
                      <a:pt x="342" y="589"/>
                      <a:pt x="342" y="589"/>
                    </a:cubicBezTo>
                    <a:cubicBezTo>
                      <a:pt x="356" y="589"/>
                      <a:pt x="368" y="577"/>
                      <a:pt x="368" y="563"/>
                    </a:cubicBezTo>
                    <a:cubicBezTo>
                      <a:pt x="368" y="25"/>
                      <a:pt x="368" y="25"/>
                      <a:pt x="368" y="25"/>
                    </a:cubicBezTo>
                    <a:cubicBezTo>
                      <a:pt x="368" y="11"/>
                      <a:pt x="356" y="0"/>
                      <a:pt x="342" y="0"/>
                    </a:cubicBezTo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255" name="Google Shape;1058;p38"/>
              <p:cNvGrpSpPr/>
              <p:nvPr/>
            </p:nvGrpSpPr>
            <p:grpSpPr>
              <a:xfrm>
                <a:off x="839488" y="2182413"/>
                <a:ext cx="609600" cy="1117540"/>
                <a:chOff x="7453338" y="715125"/>
                <a:chExt cx="609600" cy="1117540"/>
              </a:xfrm>
            </p:grpSpPr>
            <p:cxnSp>
              <p:nvCxnSpPr>
                <p:cNvPr id="256" name="Google Shape;1059;p38"/>
                <p:cNvCxnSpPr/>
                <p:nvPr/>
              </p:nvCxnSpPr>
              <p:spPr>
                <a:xfrm>
                  <a:off x="7453338" y="715125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57" name="Google Shape;1060;p38"/>
                <p:cNvCxnSpPr/>
                <p:nvPr/>
              </p:nvCxnSpPr>
              <p:spPr>
                <a:xfrm>
                  <a:off x="7453338" y="816720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58" name="Google Shape;1061;p38"/>
                <p:cNvCxnSpPr/>
                <p:nvPr/>
              </p:nvCxnSpPr>
              <p:spPr>
                <a:xfrm>
                  <a:off x="7453338" y="918314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59" name="Google Shape;1062;p38"/>
                <p:cNvCxnSpPr/>
                <p:nvPr/>
              </p:nvCxnSpPr>
              <p:spPr>
                <a:xfrm>
                  <a:off x="7453338" y="1019909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60" name="Google Shape;1063;p38"/>
                <p:cNvCxnSpPr/>
                <p:nvPr/>
              </p:nvCxnSpPr>
              <p:spPr>
                <a:xfrm>
                  <a:off x="7453338" y="1121503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61" name="Google Shape;1064;p38"/>
                <p:cNvCxnSpPr/>
                <p:nvPr/>
              </p:nvCxnSpPr>
              <p:spPr>
                <a:xfrm>
                  <a:off x="7453338" y="1223098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62" name="Google Shape;1065;p38"/>
                <p:cNvCxnSpPr/>
                <p:nvPr/>
              </p:nvCxnSpPr>
              <p:spPr>
                <a:xfrm>
                  <a:off x="7453338" y="1324692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63" name="Google Shape;1066;p38"/>
                <p:cNvCxnSpPr/>
                <p:nvPr/>
              </p:nvCxnSpPr>
              <p:spPr>
                <a:xfrm>
                  <a:off x="7453338" y="1426287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64" name="Google Shape;1067;p38"/>
                <p:cNvCxnSpPr/>
                <p:nvPr/>
              </p:nvCxnSpPr>
              <p:spPr>
                <a:xfrm>
                  <a:off x="7453338" y="1527881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65" name="Google Shape;1068;p38"/>
                <p:cNvCxnSpPr/>
                <p:nvPr/>
              </p:nvCxnSpPr>
              <p:spPr>
                <a:xfrm>
                  <a:off x="7453338" y="1629476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66" name="Google Shape;1069;p38"/>
                <p:cNvCxnSpPr/>
                <p:nvPr/>
              </p:nvCxnSpPr>
              <p:spPr>
                <a:xfrm>
                  <a:off x="7453338" y="1731070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67" name="Google Shape;1070;p38"/>
                <p:cNvCxnSpPr/>
                <p:nvPr/>
              </p:nvCxnSpPr>
              <p:spPr>
                <a:xfrm>
                  <a:off x="7453338" y="1832665"/>
                  <a:ext cx="280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222" name="Google Shape;1071;p38"/>
            <p:cNvGrpSpPr/>
            <p:nvPr/>
          </p:nvGrpSpPr>
          <p:grpSpPr>
            <a:xfrm flipH="1">
              <a:off x="713225" y="3268012"/>
              <a:ext cx="1544651" cy="318600"/>
              <a:chOff x="6043400" y="3591300"/>
              <a:chExt cx="1544651" cy="318600"/>
            </a:xfrm>
          </p:grpSpPr>
          <p:sp>
            <p:nvSpPr>
              <p:cNvPr id="250" name="Google Shape;1072;p38"/>
              <p:cNvSpPr/>
              <p:nvPr/>
            </p:nvSpPr>
            <p:spPr>
              <a:xfrm>
                <a:off x="6043400" y="3591300"/>
                <a:ext cx="1544651" cy="318600"/>
              </a:xfrm>
              <a:custGeom>
                <a:avLst/>
                <a:gdLst/>
                <a:ahLst/>
                <a:cxnLst/>
                <a:rect l="l" t="t" r="r" b="b"/>
                <a:pathLst>
                  <a:path w="646" h="104" extrusionOk="0">
                    <a:moveTo>
                      <a:pt x="620" y="0"/>
                    </a:moveTo>
                    <a:cubicBezTo>
                      <a:pt x="26" y="0"/>
                      <a:pt x="26" y="0"/>
                      <a:pt x="26" y="0"/>
                    </a:cubicBezTo>
                    <a:cubicBezTo>
                      <a:pt x="12" y="0"/>
                      <a:pt x="0" y="11"/>
                      <a:pt x="0" y="25"/>
                    </a:cubicBezTo>
                    <a:cubicBezTo>
                      <a:pt x="0" y="66"/>
                      <a:pt x="0" y="66"/>
                      <a:pt x="0" y="66"/>
                    </a:cubicBezTo>
                    <a:cubicBezTo>
                      <a:pt x="0" y="80"/>
                      <a:pt x="12" y="91"/>
                      <a:pt x="26" y="91"/>
                    </a:cubicBezTo>
                    <a:cubicBezTo>
                      <a:pt x="588" y="91"/>
                      <a:pt x="588" y="91"/>
                      <a:pt x="588" y="91"/>
                    </a:cubicBezTo>
                    <a:cubicBezTo>
                      <a:pt x="589" y="95"/>
                      <a:pt x="591" y="98"/>
                      <a:pt x="594" y="100"/>
                    </a:cubicBezTo>
                    <a:cubicBezTo>
                      <a:pt x="597" y="103"/>
                      <a:pt x="601" y="104"/>
                      <a:pt x="604" y="104"/>
                    </a:cubicBezTo>
                    <a:cubicBezTo>
                      <a:pt x="605" y="104"/>
                      <a:pt x="605" y="104"/>
                      <a:pt x="606" y="104"/>
                    </a:cubicBezTo>
                    <a:cubicBezTo>
                      <a:pt x="606" y="104"/>
                      <a:pt x="606" y="104"/>
                      <a:pt x="606" y="104"/>
                    </a:cubicBezTo>
                    <a:cubicBezTo>
                      <a:pt x="606" y="103"/>
                      <a:pt x="606" y="103"/>
                      <a:pt x="606" y="103"/>
                    </a:cubicBezTo>
                    <a:cubicBezTo>
                      <a:pt x="604" y="99"/>
                      <a:pt x="604" y="95"/>
                      <a:pt x="604" y="91"/>
                    </a:cubicBezTo>
                    <a:cubicBezTo>
                      <a:pt x="620" y="91"/>
                      <a:pt x="620" y="91"/>
                      <a:pt x="620" y="91"/>
                    </a:cubicBezTo>
                    <a:cubicBezTo>
                      <a:pt x="634" y="91"/>
                      <a:pt x="646" y="80"/>
                      <a:pt x="646" y="66"/>
                    </a:cubicBezTo>
                    <a:cubicBezTo>
                      <a:pt x="646" y="25"/>
                      <a:pt x="646" y="25"/>
                      <a:pt x="646" y="25"/>
                    </a:cubicBezTo>
                    <a:cubicBezTo>
                      <a:pt x="646" y="11"/>
                      <a:pt x="634" y="0"/>
                      <a:pt x="620" y="0"/>
                    </a:cubicBezTo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251" name="Google Shape;1073;p38"/>
              <p:cNvGrpSpPr/>
              <p:nvPr/>
            </p:nvGrpSpPr>
            <p:grpSpPr>
              <a:xfrm>
                <a:off x="6141952" y="3680050"/>
                <a:ext cx="1369506" cy="102388"/>
                <a:chOff x="5848350" y="2788450"/>
                <a:chExt cx="1285800" cy="102388"/>
              </a:xfrm>
            </p:grpSpPr>
            <p:cxnSp>
              <p:nvCxnSpPr>
                <p:cNvPr id="252" name="Google Shape;1074;p38"/>
                <p:cNvCxnSpPr/>
                <p:nvPr/>
              </p:nvCxnSpPr>
              <p:spPr>
                <a:xfrm>
                  <a:off x="5848350" y="2788450"/>
                  <a:ext cx="12858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53" name="Google Shape;1075;p38"/>
                <p:cNvCxnSpPr/>
                <p:nvPr/>
              </p:nvCxnSpPr>
              <p:spPr>
                <a:xfrm>
                  <a:off x="5848350" y="2890838"/>
                  <a:ext cx="12858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223" name="Google Shape;1076;p38"/>
            <p:cNvGrpSpPr/>
            <p:nvPr/>
          </p:nvGrpSpPr>
          <p:grpSpPr>
            <a:xfrm>
              <a:off x="1849425" y="3694401"/>
              <a:ext cx="877888" cy="469900"/>
              <a:chOff x="2079875" y="3121151"/>
              <a:chExt cx="877888" cy="469900"/>
            </a:xfrm>
          </p:grpSpPr>
          <p:sp>
            <p:nvSpPr>
              <p:cNvPr id="245" name="Google Shape;1077;p38"/>
              <p:cNvSpPr/>
              <p:nvPr/>
            </p:nvSpPr>
            <p:spPr>
              <a:xfrm>
                <a:off x="2079875" y="3121150"/>
                <a:ext cx="877888" cy="469900"/>
              </a:xfrm>
              <a:custGeom>
                <a:avLst/>
                <a:gdLst/>
                <a:ahLst/>
                <a:cxnLst/>
                <a:rect l="l" t="t" r="r" b="b"/>
                <a:pathLst>
                  <a:path w="367" h="197" extrusionOk="0">
                    <a:moveTo>
                      <a:pt x="342" y="0"/>
                    </a:moveTo>
                    <a:cubicBezTo>
                      <a:pt x="26" y="0"/>
                      <a:pt x="26" y="0"/>
                      <a:pt x="26" y="0"/>
                    </a:cubicBezTo>
                    <a:cubicBezTo>
                      <a:pt x="12" y="0"/>
                      <a:pt x="0" y="14"/>
                      <a:pt x="0" y="28"/>
                    </a:cubicBezTo>
                    <a:cubicBezTo>
                      <a:pt x="0" y="158"/>
                      <a:pt x="0" y="158"/>
                      <a:pt x="0" y="158"/>
                    </a:cubicBezTo>
                    <a:cubicBezTo>
                      <a:pt x="0" y="172"/>
                      <a:pt x="12" y="184"/>
                      <a:pt x="26" y="184"/>
                    </a:cubicBezTo>
                    <a:cubicBezTo>
                      <a:pt x="309" y="184"/>
                      <a:pt x="309" y="184"/>
                      <a:pt x="309" y="184"/>
                    </a:cubicBezTo>
                    <a:cubicBezTo>
                      <a:pt x="310" y="187"/>
                      <a:pt x="312" y="191"/>
                      <a:pt x="315" y="193"/>
                    </a:cubicBezTo>
                    <a:cubicBezTo>
                      <a:pt x="318" y="196"/>
                      <a:pt x="322" y="197"/>
                      <a:pt x="326" y="197"/>
                    </a:cubicBezTo>
                    <a:cubicBezTo>
                      <a:pt x="326" y="197"/>
                      <a:pt x="327" y="197"/>
                      <a:pt x="327" y="197"/>
                    </a:cubicBezTo>
                    <a:cubicBezTo>
                      <a:pt x="328" y="197"/>
                      <a:pt x="328" y="197"/>
                      <a:pt x="328" y="197"/>
                    </a:cubicBezTo>
                    <a:cubicBezTo>
                      <a:pt x="328" y="196"/>
                      <a:pt x="328" y="196"/>
                      <a:pt x="328" y="196"/>
                    </a:cubicBezTo>
                    <a:cubicBezTo>
                      <a:pt x="326" y="192"/>
                      <a:pt x="325" y="188"/>
                      <a:pt x="326" y="184"/>
                    </a:cubicBezTo>
                    <a:cubicBezTo>
                      <a:pt x="342" y="184"/>
                      <a:pt x="342" y="184"/>
                      <a:pt x="342" y="184"/>
                    </a:cubicBezTo>
                    <a:cubicBezTo>
                      <a:pt x="356" y="184"/>
                      <a:pt x="367" y="172"/>
                      <a:pt x="367" y="158"/>
                    </a:cubicBezTo>
                    <a:cubicBezTo>
                      <a:pt x="367" y="25"/>
                      <a:pt x="367" y="25"/>
                      <a:pt x="367" y="25"/>
                    </a:cubicBezTo>
                    <a:cubicBezTo>
                      <a:pt x="367" y="11"/>
                      <a:pt x="356" y="0"/>
                      <a:pt x="342" y="0"/>
                    </a:cubicBezTo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246" name="Google Shape;1078;p38"/>
              <p:cNvGrpSpPr/>
              <p:nvPr/>
            </p:nvGrpSpPr>
            <p:grpSpPr>
              <a:xfrm>
                <a:off x="2181689" y="3241906"/>
                <a:ext cx="674400" cy="203189"/>
                <a:chOff x="2181677" y="2165344"/>
                <a:chExt cx="674400" cy="203189"/>
              </a:xfrm>
            </p:grpSpPr>
            <p:cxnSp>
              <p:nvCxnSpPr>
                <p:cNvPr id="247" name="Google Shape;1079;p38"/>
                <p:cNvCxnSpPr/>
                <p:nvPr/>
              </p:nvCxnSpPr>
              <p:spPr>
                <a:xfrm>
                  <a:off x="2181677" y="2165344"/>
                  <a:ext cx="67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48" name="Google Shape;1080;p38"/>
                <p:cNvCxnSpPr/>
                <p:nvPr/>
              </p:nvCxnSpPr>
              <p:spPr>
                <a:xfrm>
                  <a:off x="2181677" y="2266938"/>
                  <a:ext cx="67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49" name="Google Shape;1081;p38"/>
                <p:cNvCxnSpPr/>
                <p:nvPr/>
              </p:nvCxnSpPr>
              <p:spPr>
                <a:xfrm>
                  <a:off x="2181677" y="2368533"/>
                  <a:ext cx="67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224" name="Google Shape;1082;p38"/>
            <p:cNvGrpSpPr/>
            <p:nvPr/>
          </p:nvGrpSpPr>
          <p:grpSpPr>
            <a:xfrm flipH="1">
              <a:off x="1744300" y="1070813"/>
              <a:ext cx="879475" cy="1439864"/>
              <a:chOff x="704550" y="2022613"/>
              <a:chExt cx="879475" cy="1439864"/>
            </a:xfrm>
          </p:grpSpPr>
          <p:sp>
            <p:nvSpPr>
              <p:cNvPr id="231" name="Google Shape;1083;p38"/>
              <p:cNvSpPr/>
              <p:nvPr/>
            </p:nvSpPr>
            <p:spPr>
              <a:xfrm flipH="1">
                <a:off x="704551" y="2022613"/>
                <a:ext cx="879475" cy="1439864"/>
              </a:xfrm>
              <a:custGeom>
                <a:avLst/>
                <a:gdLst/>
                <a:ahLst/>
                <a:cxnLst/>
                <a:rect l="l" t="t" r="r" b="b"/>
                <a:pathLst>
                  <a:path w="368" h="602" extrusionOk="0">
                    <a:moveTo>
                      <a:pt x="342" y="0"/>
                    </a:moveTo>
                    <a:cubicBezTo>
                      <a:pt x="26" y="0"/>
                      <a:pt x="26" y="0"/>
                      <a:pt x="26" y="0"/>
                    </a:cubicBezTo>
                    <a:cubicBezTo>
                      <a:pt x="12" y="0"/>
                      <a:pt x="0" y="14"/>
                      <a:pt x="0" y="28"/>
                    </a:cubicBezTo>
                    <a:cubicBezTo>
                      <a:pt x="0" y="563"/>
                      <a:pt x="0" y="563"/>
                      <a:pt x="0" y="563"/>
                    </a:cubicBezTo>
                    <a:cubicBezTo>
                      <a:pt x="0" y="577"/>
                      <a:pt x="12" y="589"/>
                      <a:pt x="26" y="589"/>
                    </a:cubicBezTo>
                    <a:cubicBezTo>
                      <a:pt x="310" y="589"/>
                      <a:pt x="310" y="589"/>
                      <a:pt x="310" y="589"/>
                    </a:cubicBezTo>
                    <a:cubicBezTo>
                      <a:pt x="310" y="592"/>
                      <a:pt x="313" y="596"/>
                      <a:pt x="315" y="598"/>
                    </a:cubicBezTo>
                    <a:cubicBezTo>
                      <a:pt x="318" y="600"/>
                      <a:pt x="322" y="602"/>
                      <a:pt x="326" y="602"/>
                    </a:cubicBezTo>
                    <a:cubicBezTo>
                      <a:pt x="327" y="602"/>
                      <a:pt x="327" y="602"/>
                      <a:pt x="327" y="602"/>
                    </a:cubicBezTo>
                    <a:cubicBezTo>
                      <a:pt x="328" y="602"/>
                      <a:pt x="328" y="602"/>
                      <a:pt x="328" y="602"/>
                    </a:cubicBezTo>
                    <a:cubicBezTo>
                      <a:pt x="328" y="601"/>
                      <a:pt x="328" y="601"/>
                      <a:pt x="328" y="601"/>
                    </a:cubicBezTo>
                    <a:cubicBezTo>
                      <a:pt x="326" y="597"/>
                      <a:pt x="326" y="593"/>
                      <a:pt x="326" y="589"/>
                    </a:cubicBezTo>
                    <a:cubicBezTo>
                      <a:pt x="342" y="589"/>
                      <a:pt x="342" y="589"/>
                      <a:pt x="342" y="589"/>
                    </a:cubicBezTo>
                    <a:cubicBezTo>
                      <a:pt x="356" y="589"/>
                      <a:pt x="368" y="577"/>
                      <a:pt x="368" y="563"/>
                    </a:cubicBezTo>
                    <a:cubicBezTo>
                      <a:pt x="368" y="25"/>
                      <a:pt x="368" y="25"/>
                      <a:pt x="368" y="25"/>
                    </a:cubicBezTo>
                    <a:cubicBezTo>
                      <a:pt x="368" y="11"/>
                      <a:pt x="356" y="0"/>
                      <a:pt x="342" y="0"/>
                    </a:cubicBezTo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232" name="Google Shape;1084;p38"/>
              <p:cNvGrpSpPr/>
              <p:nvPr/>
            </p:nvGrpSpPr>
            <p:grpSpPr>
              <a:xfrm>
                <a:off x="839488" y="2182413"/>
                <a:ext cx="609600" cy="1117540"/>
                <a:chOff x="7453338" y="715125"/>
                <a:chExt cx="609600" cy="1117540"/>
              </a:xfrm>
            </p:grpSpPr>
            <p:cxnSp>
              <p:nvCxnSpPr>
                <p:cNvPr id="233" name="Google Shape;1085;p38"/>
                <p:cNvCxnSpPr/>
                <p:nvPr/>
              </p:nvCxnSpPr>
              <p:spPr>
                <a:xfrm>
                  <a:off x="7453338" y="715125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34" name="Google Shape;1086;p38"/>
                <p:cNvCxnSpPr/>
                <p:nvPr/>
              </p:nvCxnSpPr>
              <p:spPr>
                <a:xfrm>
                  <a:off x="7453338" y="816720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35" name="Google Shape;1087;p38"/>
                <p:cNvCxnSpPr/>
                <p:nvPr/>
              </p:nvCxnSpPr>
              <p:spPr>
                <a:xfrm>
                  <a:off x="7453338" y="918314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36" name="Google Shape;1088;p38"/>
                <p:cNvCxnSpPr/>
                <p:nvPr/>
              </p:nvCxnSpPr>
              <p:spPr>
                <a:xfrm>
                  <a:off x="7453338" y="1019909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37" name="Google Shape;1089;p38"/>
                <p:cNvCxnSpPr/>
                <p:nvPr/>
              </p:nvCxnSpPr>
              <p:spPr>
                <a:xfrm>
                  <a:off x="7453338" y="1121503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38" name="Google Shape;1090;p38"/>
                <p:cNvCxnSpPr/>
                <p:nvPr/>
              </p:nvCxnSpPr>
              <p:spPr>
                <a:xfrm>
                  <a:off x="7453338" y="1223098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39" name="Google Shape;1091;p38"/>
                <p:cNvCxnSpPr/>
                <p:nvPr/>
              </p:nvCxnSpPr>
              <p:spPr>
                <a:xfrm>
                  <a:off x="7453338" y="1324692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40" name="Google Shape;1092;p38"/>
                <p:cNvCxnSpPr/>
                <p:nvPr/>
              </p:nvCxnSpPr>
              <p:spPr>
                <a:xfrm>
                  <a:off x="7453338" y="1426287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41" name="Google Shape;1093;p38"/>
                <p:cNvCxnSpPr/>
                <p:nvPr/>
              </p:nvCxnSpPr>
              <p:spPr>
                <a:xfrm>
                  <a:off x="7453338" y="1527881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42" name="Google Shape;1094;p38"/>
                <p:cNvCxnSpPr/>
                <p:nvPr/>
              </p:nvCxnSpPr>
              <p:spPr>
                <a:xfrm>
                  <a:off x="7453338" y="1629476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43" name="Google Shape;1095;p38"/>
                <p:cNvCxnSpPr/>
                <p:nvPr/>
              </p:nvCxnSpPr>
              <p:spPr>
                <a:xfrm>
                  <a:off x="7453338" y="1731070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44" name="Google Shape;1096;p38"/>
                <p:cNvCxnSpPr/>
                <p:nvPr/>
              </p:nvCxnSpPr>
              <p:spPr>
                <a:xfrm>
                  <a:off x="7453338" y="1832665"/>
                  <a:ext cx="280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225" name="Google Shape;1097;p38"/>
            <p:cNvGrpSpPr/>
            <p:nvPr/>
          </p:nvGrpSpPr>
          <p:grpSpPr>
            <a:xfrm flipH="1">
              <a:off x="714013" y="835688"/>
              <a:ext cx="877888" cy="469900"/>
              <a:chOff x="6736325" y="4051538"/>
              <a:chExt cx="877888" cy="469900"/>
            </a:xfrm>
          </p:grpSpPr>
          <p:sp>
            <p:nvSpPr>
              <p:cNvPr id="226" name="Google Shape;1098;p38"/>
              <p:cNvSpPr/>
              <p:nvPr/>
            </p:nvSpPr>
            <p:spPr>
              <a:xfrm>
                <a:off x="6736325" y="4051538"/>
                <a:ext cx="877888" cy="469900"/>
              </a:xfrm>
              <a:custGeom>
                <a:avLst/>
                <a:gdLst/>
                <a:ahLst/>
                <a:cxnLst/>
                <a:rect l="l" t="t" r="r" b="b"/>
                <a:pathLst>
                  <a:path w="367" h="197" extrusionOk="0">
                    <a:moveTo>
                      <a:pt x="342" y="0"/>
                    </a:moveTo>
                    <a:cubicBezTo>
                      <a:pt x="26" y="0"/>
                      <a:pt x="26" y="0"/>
                      <a:pt x="26" y="0"/>
                    </a:cubicBezTo>
                    <a:cubicBezTo>
                      <a:pt x="12" y="0"/>
                      <a:pt x="0" y="14"/>
                      <a:pt x="0" y="28"/>
                    </a:cubicBezTo>
                    <a:cubicBezTo>
                      <a:pt x="0" y="158"/>
                      <a:pt x="0" y="158"/>
                      <a:pt x="0" y="158"/>
                    </a:cubicBezTo>
                    <a:cubicBezTo>
                      <a:pt x="0" y="172"/>
                      <a:pt x="12" y="184"/>
                      <a:pt x="26" y="184"/>
                    </a:cubicBezTo>
                    <a:cubicBezTo>
                      <a:pt x="309" y="184"/>
                      <a:pt x="309" y="184"/>
                      <a:pt x="309" y="184"/>
                    </a:cubicBezTo>
                    <a:cubicBezTo>
                      <a:pt x="310" y="187"/>
                      <a:pt x="312" y="191"/>
                      <a:pt x="315" y="193"/>
                    </a:cubicBezTo>
                    <a:cubicBezTo>
                      <a:pt x="318" y="196"/>
                      <a:pt x="322" y="197"/>
                      <a:pt x="326" y="197"/>
                    </a:cubicBezTo>
                    <a:cubicBezTo>
                      <a:pt x="326" y="197"/>
                      <a:pt x="327" y="197"/>
                      <a:pt x="327" y="197"/>
                    </a:cubicBezTo>
                    <a:cubicBezTo>
                      <a:pt x="328" y="197"/>
                      <a:pt x="328" y="197"/>
                      <a:pt x="328" y="197"/>
                    </a:cubicBezTo>
                    <a:cubicBezTo>
                      <a:pt x="328" y="196"/>
                      <a:pt x="328" y="196"/>
                      <a:pt x="328" y="196"/>
                    </a:cubicBezTo>
                    <a:cubicBezTo>
                      <a:pt x="326" y="192"/>
                      <a:pt x="325" y="188"/>
                      <a:pt x="326" y="184"/>
                    </a:cubicBezTo>
                    <a:cubicBezTo>
                      <a:pt x="342" y="184"/>
                      <a:pt x="342" y="184"/>
                      <a:pt x="342" y="184"/>
                    </a:cubicBezTo>
                    <a:cubicBezTo>
                      <a:pt x="356" y="184"/>
                      <a:pt x="367" y="172"/>
                      <a:pt x="367" y="158"/>
                    </a:cubicBezTo>
                    <a:cubicBezTo>
                      <a:pt x="367" y="25"/>
                      <a:pt x="367" y="25"/>
                      <a:pt x="367" y="25"/>
                    </a:cubicBezTo>
                    <a:cubicBezTo>
                      <a:pt x="367" y="11"/>
                      <a:pt x="356" y="0"/>
                      <a:pt x="342" y="0"/>
                    </a:cubicBezTo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227" name="Google Shape;1099;p38"/>
              <p:cNvGrpSpPr/>
              <p:nvPr/>
            </p:nvGrpSpPr>
            <p:grpSpPr>
              <a:xfrm>
                <a:off x="6844621" y="4166350"/>
                <a:ext cx="667073" cy="204775"/>
                <a:chOff x="5848350" y="2788450"/>
                <a:chExt cx="1285800" cy="204775"/>
              </a:xfrm>
            </p:grpSpPr>
            <p:cxnSp>
              <p:nvCxnSpPr>
                <p:cNvPr id="228" name="Google Shape;1100;p38"/>
                <p:cNvCxnSpPr/>
                <p:nvPr/>
              </p:nvCxnSpPr>
              <p:spPr>
                <a:xfrm>
                  <a:off x="5848350" y="2788450"/>
                  <a:ext cx="12858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29" name="Google Shape;1101;p38"/>
                <p:cNvCxnSpPr/>
                <p:nvPr/>
              </p:nvCxnSpPr>
              <p:spPr>
                <a:xfrm>
                  <a:off x="5848350" y="2890838"/>
                  <a:ext cx="12858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30" name="Google Shape;1102;p38"/>
                <p:cNvCxnSpPr/>
                <p:nvPr/>
              </p:nvCxnSpPr>
              <p:spPr>
                <a:xfrm>
                  <a:off x="5848350" y="2993225"/>
                  <a:ext cx="6405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</p:grpSp>
    </p:spTree>
    <p:extLst>
      <p:ext uri="{BB962C8B-B14F-4D97-AF65-F5344CB8AC3E}">
        <p14:creationId xmlns:p14="http://schemas.microsoft.com/office/powerpoint/2010/main" val="3627436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05737D00-85FA-4863-B8BE-E2E2AA4FC3B4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9911" y="237058"/>
            <a:ext cx="188976" cy="55473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0D90BE0F-8A03-46A6-9192-D9E9B67F022C}"/>
              </a:ext>
            </a:extLst>
          </p:cNvPr>
          <p:cNvSpPr txBox="1"/>
          <p:nvPr/>
        </p:nvSpPr>
        <p:spPr>
          <a:xfrm>
            <a:off x="599272" y="351044"/>
            <a:ext cx="10882605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>
              <a:defRPr/>
            </a:pPr>
            <a:r>
              <a:rPr lang="en-US" sz="2000" dirty="0">
                <a:solidFill>
                  <a:srgbClr val="1F2328"/>
                </a:solidFill>
                <a:latin typeface="-apple-system"/>
              </a:rPr>
              <a:t>Real-Time LLM-Based KPIs for Suppliers</a:t>
            </a:r>
            <a:endParaRPr lang="en-IN" sz="1400" dirty="0">
              <a:solidFill>
                <a:schemeClr val="accent2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xmlns="" id="{10124D38-0EF3-4815-A354-A2E90E3057B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4954" y="6160868"/>
            <a:ext cx="11468100" cy="7112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xmlns="" id="{A72773F7-F383-45FD-BBC7-7F63FDA45FFE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04334" y="6483162"/>
            <a:ext cx="830444" cy="184010"/>
          </a:xfrm>
          <a:prstGeom prst="rect">
            <a:avLst/>
          </a:prstGeom>
        </p:spPr>
      </p:pic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xmlns="" id="{2887A8F9-FB27-4F67-88E9-9C9F5213E80D}"/>
              </a:ext>
            </a:extLst>
          </p:cNvPr>
          <p:cNvSpPr/>
          <p:nvPr/>
        </p:nvSpPr>
        <p:spPr>
          <a:xfrm>
            <a:off x="7793906" y="29897"/>
            <a:ext cx="4205302" cy="193791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PROJECT SCOPE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55512832-F717-42E0-A8C9-FCE571BF134F}"/>
              </a:ext>
            </a:extLst>
          </p:cNvPr>
          <p:cNvSpPr/>
          <p:nvPr/>
        </p:nvSpPr>
        <p:spPr>
          <a:xfrm>
            <a:off x="159026" y="2649460"/>
            <a:ext cx="1364975" cy="202855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b="1" i="1" dirty="0">
                <a:solidFill>
                  <a:schemeClr val="tx1"/>
                </a:solidFill>
              </a:rPr>
              <a:t>Data available</a:t>
            </a:r>
          </a:p>
          <a:p>
            <a:pPr marL="285750" indent="-285750">
              <a:buFontTx/>
              <a:buChar char="-"/>
            </a:pPr>
            <a:r>
              <a:rPr lang="en-US" sz="1400" dirty="0">
                <a:solidFill>
                  <a:schemeClr val="tx1"/>
                </a:solidFill>
              </a:rPr>
              <a:t>Customer ID</a:t>
            </a:r>
          </a:p>
          <a:p>
            <a:pPr marL="285750" indent="-285750">
              <a:buFontTx/>
              <a:buChar char="-"/>
            </a:pPr>
            <a:r>
              <a:rPr lang="en-US" sz="1400" dirty="0">
                <a:solidFill>
                  <a:schemeClr val="tx1"/>
                </a:solidFill>
              </a:rPr>
              <a:t>Product details</a:t>
            </a:r>
          </a:p>
          <a:p>
            <a:pPr marL="285750" indent="-285750">
              <a:buFontTx/>
              <a:buChar char="-"/>
            </a:pPr>
            <a:r>
              <a:rPr lang="en-US" sz="1400" dirty="0">
                <a:solidFill>
                  <a:schemeClr val="tx1"/>
                </a:solidFill>
              </a:rPr>
              <a:t>Store details</a:t>
            </a:r>
          </a:p>
          <a:p>
            <a:pPr marL="285750" indent="-285750">
              <a:buFontTx/>
              <a:buChar char="-"/>
            </a:pPr>
            <a:r>
              <a:rPr lang="en-US" sz="1400" dirty="0">
                <a:solidFill>
                  <a:schemeClr val="tx1"/>
                </a:solidFill>
              </a:rPr>
              <a:t>POS transaction details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xmlns="" id="{F2DB0B03-1C88-4A1D-9BAD-C1E62FC8C936}"/>
              </a:ext>
            </a:extLst>
          </p:cNvPr>
          <p:cNvCxnSpPr/>
          <p:nvPr/>
        </p:nvCxnSpPr>
        <p:spPr>
          <a:xfrm>
            <a:off x="8833848" y="1323932"/>
            <a:ext cx="0" cy="4598774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xmlns="" id="{43DB1C3D-65CC-4572-B3E3-20594434168B}"/>
              </a:ext>
            </a:extLst>
          </p:cNvPr>
          <p:cNvCxnSpPr>
            <a:cxnSpLocks/>
          </p:cNvCxnSpPr>
          <p:nvPr/>
        </p:nvCxnSpPr>
        <p:spPr>
          <a:xfrm>
            <a:off x="2374120" y="5028048"/>
            <a:ext cx="6399284" cy="0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AE6887B0-7E1E-45D4-BE56-C1A3A7738F0F}"/>
              </a:ext>
            </a:extLst>
          </p:cNvPr>
          <p:cNvSpPr/>
          <p:nvPr/>
        </p:nvSpPr>
        <p:spPr>
          <a:xfrm>
            <a:off x="9000788" y="1350754"/>
            <a:ext cx="2925331" cy="45719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TextBox 2">
            <a:extLst>
              <a:ext uri="{FF2B5EF4-FFF2-40B4-BE49-F238E27FC236}">
                <a16:creationId xmlns:a16="http://schemas.microsoft.com/office/drawing/2014/main" xmlns="" id="{63DDA510-E459-4120-8E5D-3689A40323A1}"/>
              </a:ext>
            </a:extLst>
          </p:cNvPr>
          <p:cNvSpPr txBox="1"/>
          <p:nvPr/>
        </p:nvSpPr>
        <p:spPr>
          <a:xfrm>
            <a:off x="599272" y="1105070"/>
            <a:ext cx="7653430" cy="324879"/>
          </a:xfrm>
          <a:prstGeom prst="rect">
            <a:avLst/>
          </a:prstGeom>
          <a:solidFill>
            <a:srgbClr val="F79646">
              <a:lumMod val="60000"/>
              <a:lumOff val="40000"/>
            </a:srgbClr>
          </a:solidFill>
          <a:ln w="2857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Business Decisions that can be enabled through available data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8D521AE0-A067-4D27-ACA4-5B9180729CBF}"/>
              </a:ext>
            </a:extLst>
          </p:cNvPr>
          <p:cNvSpPr/>
          <p:nvPr/>
        </p:nvSpPr>
        <p:spPr>
          <a:xfrm>
            <a:off x="2374120" y="1749094"/>
            <a:ext cx="2290637" cy="100813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b="1" i="1" dirty="0">
                <a:solidFill>
                  <a:schemeClr val="tx1"/>
                </a:solidFill>
              </a:rPr>
              <a:t>Revenue growth trends</a:t>
            </a:r>
          </a:p>
          <a:p>
            <a:r>
              <a:rPr lang="en-US" sz="1200" dirty="0">
                <a:solidFill>
                  <a:schemeClr val="tx1"/>
                </a:solidFill>
              </a:rPr>
              <a:t>- Identify revenue trends across stores, customer types and product types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73378DD6-9025-4C72-A459-98995D7F2579}"/>
              </a:ext>
            </a:extLst>
          </p:cNvPr>
          <p:cNvSpPr/>
          <p:nvPr/>
        </p:nvSpPr>
        <p:spPr>
          <a:xfrm>
            <a:off x="5793180" y="1749094"/>
            <a:ext cx="2727960" cy="95410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400" dirty="0"/>
              <a:t>Revenue growth managers will be able to track performance across various cuts to identify growth opportunities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xmlns="" id="{38FA49AD-AFBB-4E33-B05F-4E8140691FC9}"/>
              </a:ext>
            </a:extLst>
          </p:cNvPr>
          <p:cNvSpPr/>
          <p:nvPr/>
        </p:nvSpPr>
        <p:spPr>
          <a:xfrm>
            <a:off x="4664757" y="1856304"/>
            <a:ext cx="1128400" cy="818659"/>
          </a:xfrm>
          <a:prstGeom prst="rightArrow">
            <a:avLst>
              <a:gd name="adj1" fmla="val 759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01475E8E-8559-43A7-926C-FFDA53EB9835}"/>
              </a:ext>
            </a:extLst>
          </p:cNvPr>
          <p:cNvSpPr/>
          <p:nvPr/>
        </p:nvSpPr>
        <p:spPr>
          <a:xfrm>
            <a:off x="2374120" y="2845323"/>
            <a:ext cx="2290637" cy="100813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b="1" i="1" dirty="0">
                <a:solidFill>
                  <a:schemeClr val="tx1"/>
                </a:solidFill>
              </a:rPr>
              <a:t>Value segmentation transitions</a:t>
            </a:r>
          </a:p>
          <a:p>
            <a:r>
              <a:rPr lang="en-US" sz="1200" dirty="0">
                <a:solidFill>
                  <a:schemeClr val="tx1"/>
                </a:solidFill>
              </a:rPr>
              <a:t>- Define customer segments and engagement levels and revenue movement across them</a:t>
            </a:r>
            <a:endParaRPr lang="en-US" sz="12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58F6426B-E734-4390-A104-7779A7892CC7}"/>
              </a:ext>
            </a:extLst>
          </p:cNvPr>
          <p:cNvSpPr/>
          <p:nvPr/>
        </p:nvSpPr>
        <p:spPr>
          <a:xfrm>
            <a:off x="5793180" y="2845323"/>
            <a:ext cx="2727960" cy="95410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400" dirty="0"/>
              <a:t>Enables business to identify growth opportunities across engagement levels</a:t>
            </a:r>
          </a:p>
          <a:p>
            <a:pPr marL="285750" indent="-285750">
              <a:buFontTx/>
              <a:buChar char="-"/>
            </a:pPr>
            <a:endParaRPr lang="en-US" sz="1400" dirty="0"/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xmlns="" id="{B43070CF-0755-4734-A3CE-0DCF97A49150}"/>
              </a:ext>
            </a:extLst>
          </p:cNvPr>
          <p:cNvSpPr/>
          <p:nvPr/>
        </p:nvSpPr>
        <p:spPr>
          <a:xfrm>
            <a:off x="4664757" y="2940061"/>
            <a:ext cx="1128400" cy="818659"/>
          </a:xfrm>
          <a:prstGeom prst="rightArrow">
            <a:avLst>
              <a:gd name="adj1" fmla="val 759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xmlns="" id="{8DA51AE0-45F2-434C-BF60-3AFDA0482CF1}"/>
              </a:ext>
            </a:extLst>
          </p:cNvPr>
          <p:cNvGrpSpPr/>
          <p:nvPr/>
        </p:nvGrpSpPr>
        <p:grpSpPr>
          <a:xfrm>
            <a:off x="2374120" y="3941552"/>
            <a:ext cx="6147020" cy="1008134"/>
            <a:chOff x="2374120" y="3941552"/>
            <a:chExt cx="6147020" cy="1008134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xmlns="" id="{2A05B65F-F19B-4936-BDFB-D9F9127D9093}"/>
                </a:ext>
              </a:extLst>
            </p:cNvPr>
            <p:cNvSpPr/>
            <p:nvPr/>
          </p:nvSpPr>
          <p:spPr>
            <a:xfrm>
              <a:off x="2374120" y="3941552"/>
              <a:ext cx="2290637" cy="100813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200" b="1" i="1" dirty="0">
                  <a:solidFill>
                    <a:schemeClr val="tx1"/>
                  </a:solidFill>
                </a:rPr>
                <a:t>Directional Pricing model</a:t>
              </a:r>
            </a:p>
            <a:p>
              <a:r>
                <a:rPr lang="en-US" sz="1200" dirty="0">
                  <a:solidFill>
                    <a:schemeClr val="tx1"/>
                  </a:solidFill>
                </a:rPr>
                <a:t>- Define product, competitor and store features to determine whether a product is underpriced or overpriced</a:t>
              </a:r>
              <a:endParaRPr lang="en-US" sz="1200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xmlns="" id="{6BCBD8DB-DCD9-4554-884C-385D80DE2C58}"/>
                </a:ext>
              </a:extLst>
            </p:cNvPr>
            <p:cNvSpPr/>
            <p:nvPr/>
          </p:nvSpPr>
          <p:spPr>
            <a:xfrm>
              <a:off x="5793180" y="3941552"/>
              <a:ext cx="2727960" cy="95410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en-US" sz="1400" dirty="0"/>
                <a:t>Identify Product-Store combinations where price of the product can be increased</a:t>
              </a:r>
            </a:p>
            <a:p>
              <a:pPr marL="285750" indent="-285750">
                <a:buFontTx/>
                <a:buChar char="-"/>
              </a:pPr>
              <a:endParaRPr lang="en-US" sz="1400" dirty="0"/>
            </a:p>
          </p:txBody>
        </p:sp>
        <p:sp>
          <p:nvSpPr>
            <p:cNvPr id="27" name="Arrow: Right 26">
              <a:extLst>
                <a:ext uri="{FF2B5EF4-FFF2-40B4-BE49-F238E27FC236}">
                  <a16:creationId xmlns:a16="http://schemas.microsoft.com/office/drawing/2014/main" xmlns="" id="{F941CDFE-9A2F-4DA9-BB51-89FC4334EB04}"/>
                </a:ext>
              </a:extLst>
            </p:cNvPr>
            <p:cNvSpPr/>
            <p:nvPr/>
          </p:nvSpPr>
          <p:spPr>
            <a:xfrm>
              <a:off x="4664757" y="4036290"/>
              <a:ext cx="1128400" cy="818659"/>
            </a:xfrm>
            <a:prstGeom prst="rightArrow">
              <a:avLst>
                <a:gd name="adj1" fmla="val 75900"/>
                <a:gd name="adj2" fmla="val 5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Isosceles Triangle 28">
            <a:extLst>
              <a:ext uri="{FF2B5EF4-FFF2-40B4-BE49-F238E27FC236}">
                <a16:creationId xmlns:a16="http://schemas.microsoft.com/office/drawing/2014/main" xmlns="" id="{110D99FA-9DCA-4470-9F1D-4C9DD45A5D14}"/>
              </a:ext>
            </a:extLst>
          </p:cNvPr>
          <p:cNvSpPr/>
          <p:nvPr/>
        </p:nvSpPr>
        <p:spPr>
          <a:xfrm rot="16200000" flipV="1">
            <a:off x="-356552" y="3472828"/>
            <a:ext cx="4548105" cy="563292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2950C291-0610-4F12-A616-0779C4B3E2C5}"/>
              </a:ext>
            </a:extLst>
          </p:cNvPr>
          <p:cNvSpPr txBox="1"/>
          <p:nvPr/>
        </p:nvSpPr>
        <p:spPr>
          <a:xfrm>
            <a:off x="2842169" y="1413877"/>
            <a:ext cx="13545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dirty="0"/>
              <a:t>Analytical steps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08E7B298-BAA7-4023-96F3-A2E2241CB29E}"/>
              </a:ext>
            </a:extLst>
          </p:cNvPr>
          <p:cNvSpPr txBox="1"/>
          <p:nvPr/>
        </p:nvSpPr>
        <p:spPr>
          <a:xfrm>
            <a:off x="6389161" y="1413877"/>
            <a:ext cx="15359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dirty="0"/>
              <a:t>Business decisions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xmlns="" id="{A42D4D46-8166-4E46-9DD8-FFA6702A6C0F}"/>
              </a:ext>
            </a:extLst>
          </p:cNvPr>
          <p:cNvGrpSpPr/>
          <p:nvPr/>
        </p:nvGrpSpPr>
        <p:grpSpPr>
          <a:xfrm>
            <a:off x="2374120" y="5140873"/>
            <a:ext cx="6147020" cy="1008134"/>
            <a:chOff x="2374120" y="3941552"/>
            <a:chExt cx="6147020" cy="1008134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xmlns="" id="{FDA93C81-4CF7-43A0-AFE4-1471E70605F8}"/>
                </a:ext>
              </a:extLst>
            </p:cNvPr>
            <p:cNvSpPr/>
            <p:nvPr/>
          </p:nvSpPr>
          <p:spPr>
            <a:xfrm>
              <a:off x="2374120" y="3941552"/>
              <a:ext cx="2290637" cy="100813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200" b="1" i="1" dirty="0">
                  <a:solidFill>
                    <a:schemeClr val="tx1"/>
                  </a:solidFill>
                </a:rPr>
                <a:t>Marketing opportunities</a:t>
              </a:r>
            </a:p>
            <a:p>
              <a:r>
                <a:rPr lang="en-US" sz="1200" dirty="0">
                  <a:solidFill>
                    <a:schemeClr val="tx1"/>
                  </a:solidFill>
                </a:rPr>
                <a:t>- Market basket analysis and recommendation engine</a:t>
              </a:r>
              <a:endParaRPr lang="en-US" sz="1200" dirty="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xmlns="" id="{F398F184-33AC-429A-A79A-51400AA3C30D}"/>
                </a:ext>
              </a:extLst>
            </p:cNvPr>
            <p:cNvSpPr/>
            <p:nvPr/>
          </p:nvSpPr>
          <p:spPr>
            <a:xfrm>
              <a:off x="5793180" y="3941552"/>
              <a:ext cx="2727960" cy="95410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en-US" sz="1400" dirty="0"/>
                <a:t>Create product cross-sell and upsell strategies</a:t>
              </a:r>
            </a:p>
            <a:p>
              <a:pPr marL="285750" indent="-285750">
                <a:buFontTx/>
                <a:buChar char="-"/>
              </a:pPr>
              <a:endParaRPr lang="en-US" sz="1400" dirty="0"/>
            </a:p>
            <a:p>
              <a:pPr marL="285750" indent="-285750">
                <a:buFontTx/>
                <a:buChar char="-"/>
              </a:pPr>
              <a:endParaRPr lang="en-US" sz="1400" dirty="0"/>
            </a:p>
          </p:txBody>
        </p:sp>
        <p:sp>
          <p:nvSpPr>
            <p:cNvPr id="40" name="Arrow: Right 39">
              <a:extLst>
                <a:ext uri="{FF2B5EF4-FFF2-40B4-BE49-F238E27FC236}">
                  <a16:creationId xmlns:a16="http://schemas.microsoft.com/office/drawing/2014/main" xmlns="" id="{DA1C76F3-5732-4B0F-A802-87CA55B5C2FF}"/>
                </a:ext>
              </a:extLst>
            </p:cNvPr>
            <p:cNvSpPr/>
            <p:nvPr/>
          </p:nvSpPr>
          <p:spPr>
            <a:xfrm>
              <a:off x="4664757" y="4036290"/>
              <a:ext cx="1128400" cy="818659"/>
            </a:xfrm>
            <a:prstGeom prst="rightArrow">
              <a:avLst>
                <a:gd name="adj1" fmla="val 75900"/>
                <a:gd name="adj2" fmla="val 5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xmlns="" id="{FD89FCD7-18B9-48D6-BA0C-57347644936C}"/>
              </a:ext>
            </a:extLst>
          </p:cNvPr>
          <p:cNvSpPr/>
          <p:nvPr/>
        </p:nvSpPr>
        <p:spPr>
          <a:xfrm rot="16200000">
            <a:off x="1537714" y="5433335"/>
            <a:ext cx="1187480" cy="4232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Not considered for POC</a:t>
            </a:r>
          </a:p>
        </p:txBody>
      </p:sp>
      <p:sp>
        <p:nvSpPr>
          <p:cNvPr id="42" name="TextBox 2">
            <a:extLst>
              <a:ext uri="{FF2B5EF4-FFF2-40B4-BE49-F238E27FC236}">
                <a16:creationId xmlns:a16="http://schemas.microsoft.com/office/drawing/2014/main" xmlns="" id="{21002042-94F6-4397-B6B2-FF15ADF7B98D}"/>
              </a:ext>
            </a:extLst>
          </p:cNvPr>
          <p:cNvSpPr txBox="1"/>
          <p:nvPr/>
        </p:nvSpPr>
        <p:spPr>
          <a:xfrm>
            <a:off x="9122213" y="1105070"/>
            <a:ext cx="2682480" cy="523220"/>
          </a:xfrm>
          <a:prstGeom prst="rect">
            <a:avLst/>
          </a:prstGeom>
          <a:solidFill>
            <a:srgbClr val="F79646">
              <a:lumMod val="60000"/>
              <a:lumOff val="40000"/>
            </a:srgbClr>
          </a:solidFill>
          <a:ln w="2857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Future business use cases (enabled through additional data)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xmlns="" id="{3326FEC1-ECFD-4BDD-8636-686D52CF6F6D}"/>
              </a:ext>
            </a:extLst>
          </p:cNvPr>
          <p:cNvSpPr/>
          <p:nvPr/>
        </p:nvSpPr>
        <p:spPr>
          <a:xfrm>
            <a:off x="9260772" y="1993718"/>
            <a:ext cx="2405362" cy="78917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b="1" i="1" dirty="0">
                <a:solidFill>
                  <a:schemeClr val="tx1"/>
                </a:solidFill>
              </a:rPr>
              <a:t>Additional data sources</a:t>
            </a:r>
          </a:p>
          <a:p>
            <a:pPr marL="285750" indent="-285750">
              <a:buFontTx/>
              <a:buChar char="-"/>
            </a:pPr>
            <a:r>
              <a:rPr lang="en-US" sz="1400" dirty="0">
                <a:solidFill>
                  <a:schemeClr val="tx1"/>
                </a:solidFill>
              </a:rPr>
              <a:t>Historic and future Promotion plans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xmlns="" id="{AD9CDF6A-E8EE-4AE9-8005-3605C0D5C67A}"/>
              </a:ext>
            </a:extLst>
          </p:cNvPr>
          <p:cNvSpPr/>
          <p:nvPr/>
        </p:nvSpPr>
        <p:spPr>
          <a:xfrm>
            <a:off x="9223471" y="2940061"/>
            <a:ext cx="2479964" cy="246221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400" b="1" i="1" dirty="0"/>
              <a:t>Business use cases</a:t>
            </a:r>
          </a:p>
          <a:p>
            <a:pPr marL="285750" indent="-285750">
              <a:buFontTx/>
              <a:buChar char="-"/>
            </a:pPr>
            <a:r>
              <a:rPr lang="en-US" sz="1400" dirty="0"/>
              <a:t>Promotion compliance</a:t>
            </a:r>
          </a:p>
          <a:p>
            <a:pPr marL="285750" indent="-285750">
              <a:buFontTx/>
              <a:buChar char="-"/>
            </a:pPr>
            <a:r>
              <a:rPr lang="en-US" sz="1400" dirty="0"/>
              <a:t>Promotion efficiency tracking mechanism</a:t>
            </a:r>
          </a:p>
          <a:p>
            <a:pPr marL="285750" indent="-285750">
              <a:buFontTx/>
              <a:buChar char="-"/>
            </a:pPr>
            <a:r>
              <a:rPr lang="en-US" sz="1400" dirty="0"/>
              <a:t>Promotion simulation and optimization</a:t>
            </a:r>
          </a:p>
          <a:p>
            <a:pPr marL="285750" indent="-285750">
              <a:buFontTx/>
              <a:buChar char="-"/>
            </a:pPr>
            <a:r>
              <a:rPr lang="en-US" sz="1400" dirty="0"/>
              <a:t>Cannibalization analysis</a:t>
            </a:r>
          </a:p>
          <a:p>
            <a:pPr marL="285750" indent="-285750">
              <a:buFontTx/>
              <a:buChar char="-"/>
            </a:pPr>
            <a:r>
              <a:rPr lang="en-US" sz="1400" dirty="0"/>
              <a:t>Product assortment planning</a:t>
            </a:r>
          </a:p>
          <a:p>
            <a:pPr marL="285750" indent="-285750">
              <a:buFontTx/>
              <a:buChar char="-"/>
            </a:pPr>
            <a:r>
              <a:rPr lang="en-US" sz="1400" dirty="0"/>
              <a:t>Customer Journey – Next best action study</a:t>
            </a:r>
          </a:p>
        </p:txBody>
      </p:sp>
    </p:spTree>
    <p:extLst>
      <p:ext uri="{BB962C8B-B14F-4D97-AF65-F5344CB8AC3E}">
        <p14:creationId xmlns:p14="http://schemas.microsoft.com/office/powerpoint/2010/main" val="3312737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05737D00-85FA-4863-B8BE-E2E2AA4FC3B4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9911" y="237058"/>
            <a:ext cx="188976" cy="55473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0D90BE0F-8A03-46A6-9192-D9E9B67F022C}"/>
              </a:ext>
            </a:extLst>
          </p:cNvPr>
          <p:cNvSpPr txBox="1"/>
          <p:nvPr/>
        </p:nvSpPr>
        <p:spPr>
          <a:xfrm>
            <a:off x="619455" y="333095"/>
            <a:ext cx="10882605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>
              <a:defRPr/>
            </a:pPr>
            <a:r>
              <a:rPr lang="en-IN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Dashboard wireframe – Executive summary</a:t>
            </a:r>
            <a:endParaRPr lang="en-IN" sz="1400" dirty="0">
              <a:solidFill>
                <a:schemeClr val="accent2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xmlns="" id="{96B05D7F-97EF-4970-8A2D-5D1953F63E3B}"/>
              </a:ext>
            </a:extLst>
          </p:cNvPr>
          <p:cNvGrpSpPr/>
          <p:nvPr/>
        </p:nvGrpSpPr>
        <p:grpSpPr>
          <a:xfrm>
            <a:off x="724954" y="6160868"/>
            <a:ext cx="11468100" cy="711200"/>
            <a:chOff x="710886" y="6146800"/>
            <a:chExt cx="11468100" cy="711200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xmlns="" id="{10124D38-0EF3-4815-A354-A2E90E3057B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10886" y="6146800"/>
              <a:ext cx="11468100" cy="711200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xmlns="" id="{A72773F7-F383-45FD-BBC7-7F63FDA45FF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790266" y="6469094"/>
              <a:ext cx="830444" cy="184010"/>
            </a:xfrm>
            <a:prstGeom prst="rect">
              <a:avLst/>
            </a:prstGeom>
          </p:spPr>
        </p:pic>
      </p:grp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xmlns="" id="{2887A8F9-FB27-4F67-88E9-9C9F5213E80D}"/>
              </a:ext>
            </a:extLst>
          </p:cNvPr>
          <p:cNvSpPr/>
          <p:nvPr/>
        </p:nvSpPr>
        <p:spPr>
          <a:xfrm>
            <a:off x="7793906" y="29897"/>
            <a:ext cx="4205302" cy="193791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DASHBOARD WIREFRAME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2EDA2092-1A32-4C19-8F97-2EF7F45AC436}"/>
              </a:ext>
            </a:extLst>
          </p:cNvPr>
          <p:cNvSpPr/>
          <p:nvPr/>
        </p:nvSpPr>
        <p:spPr>
          <a:xfrm>
            <a:off x="488887" y="901148"/>
            <a:ext cx="6349235" cy="525972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027A5224-3335-4E9E-8394-CFB89A196AE5}"/>
              </a:ext>
            </a:extLst>
          </p:cNvPr>
          <p:cNvSpPr/>
          <p:nvPr/>
        </p:nvSpPr>
        <p:spPr>
          <a:xfrm>
            <a:off x="641287" y="1053547"/>
            <a:ext cx="2910295" cy="357146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6CD449DF-E0D5-45E0-A551-C50DE5F540B4}"/>
              </a:ext>
            </a:extLst>
          </p:cNvPr>
          <p:cNvSpPr/>
          <p:nvPr/>
        </p:nvSpPr>
        <p:spPr>
          <a:xfrm>
            <a:off x="707547" y="1119807"/>
            <a:ext cx="2777775" cy="335094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CFA5195B-E7A4-4784-869E-948158E8F632}"/>
              </a:ext>
            </a:extLst>
          </p:cNvPr>
          <p:cNvSpPr/>
          <p:nvPr/>
        </p:nvSpPr>
        <p:spPr>
          <a:xfrm>
            <a:off x="3808557" y="2176730"/>
            <a:ext cx="2910295" cy="244828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36E2210B-0186-42A6-9415-C1E6CD9EF57A}"/>
              </a:ext>
            </a:extLst>
          </p:cNvPr>
          <p:cNvSpPr/>
          <p:nvPr/>
        </p:nvSpPr>
        <p:spPr>
          <a:xfrm>
            <a:off x="3808557" y="4731026"/>
            <a:ext cx="2910295" cy="132382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7D8E8842-FC40-44C7-B0A1-1C5168A1D52B}"/>
              </a:ext>
            </a:extLst>
          </p:cNvPr>
          <p:cNvSpPr/>
          <p:nvPr/>
        </p:nvSpPr>
        <p:spPr>
          <a:xfrm>
            <a:off x="641287" y="4731026"/>
            <a:ext cx="2910295" cy="132382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006C91CB-80F0-418C-80FD-D0E0646F5ABC}"/>
              </a:ext>
            </a:extLst>
          </p:cNvPr>
          <p:cNvSpPr/>
          <p:nvPr/>
        </p:nvSpPr>
        <p:spPr>
          <a:xfrm>
            <a:off x="769376" y="1520664"/>
            <a:ext cx="1189749" cy="8463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dirty="0">
                <a:solidFill>
                  <a:prstClr val="black"/>
                </a:solidFill>
              </a:rPr>
              <a:t>INR 89K</a:t>
            </a:r>
          </a:p>
          <a:p>
            <a:pPr algn="ctr"/>
            <a:r>
              <a:rPr lang="en-US" sz="1100" b="1" dirty="0">
                <a:solidFill>
                  <a:prstClr val="black"/>
                </a:solidFill>
              </a:rPr>
              <a:t>Weekly sales</a:t>
            </a:r>
          </a:p>
          <a:p>
            <a:pPr algn="ctr"/>
            <a:r>
              <a:rPr lang="en-US" sz="1400" b="1" dirty="0">
                <a:solidFill>
                  <a:srgbClr val="FF0000"/>
                </a:solidFill>
              </a:rPr>
              <a:t>-2%</a:t>
            </a:r>
            <a:r>
              <a:rPr lang="en-US" sz="1400" b="1" dirty="0">
                <a:solidFill>
                  <a:prstClr val="black"/>
                </a:solidFill>
              </a:rPr>
              <a:t> WoW</a:t>
            </a:r>
            <a:endParaRPr lang="en-US" sz="3200" dirty="0"/>
          </a:p>
        </p:txBody>
      </p:sp>
      <p:sp>
        <p:nvSpPr>
          <p:cNvPr id="24" name="TextBox 2">
            <a:extLst>
              <a:ext uri="{FF2B5EF4-FFF2-40B4-BE49-F238E27FC236}">
                <a16:creationId xmlns:a16="http://schemas.microsoft.com/office/drawing/2014/main" xmlns="" id="{8F914C32-9FFB-431D-BEB3-82279F5A1165}"/>
              </a:ext>
            </a:extLst>
          </p:cNvPr>
          <p:cNvSpPr txBox="1"/>
          <p:nvPr/>
        </p:nvSpPr>
        <p:spPr>
          <a:xfrm>
            <a:off x="707546" y="1119807"/>
            <a:ext cx="2777775" cy="307777"/>
          </a:xfrm>
          <a:prstGeom prst="rect">
            <a:avLst/>
          </a:prstGeom>
          <a:solidFill>
            <a:srgbClr val="F79646">
              <a:lumMod val="60000"/>
              <a:lumOff val="40000"/>
            </a:srgbClr>
          </a:solidFill>
          <a:ln w="2857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>
                <a:solidFill>
                  <a:prstClr val="black"/>
                </a:solidFill>
                <a:latin typeface="Calibri"/>
              </a:rPr>
              <a:t>Sales performance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xmlns="" id="{A7FA53D2-5979-413B-9B2C-35B0E5263258}"/>
              </a:ext>
            </a:extLst>
          </p:cNvPr>
          <p:cNvCxnSpPr/>
          <p:nvPr/>
        </p:nvCxnSpPr>
        <p:spPr>
          <a:xfrm>
            <a:off x="2096434" y="1520664"/>
            <a:ext cx="0" cy="846386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E8726042-7E6B-4C7A-BF47-719A27368F51}"/>
              </a:ext>
            </a:extLst>
          </p:cNvPr>
          <p:cNvSpPr/>
          <p:nvPr/>
        </p:nvSpPr>
        <p:spPr>
          <a:xfrm>
            <a:off x="2111438" y="1520664"/>
            <a:ext cx="1372492" cy="8463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dirty="0">
                <a:solidFill>
                  <a:prstClr val="black"/>
                </a:solidFill>
              </a:rPr>
              <a:t>INR 2.3M</a:t>
            </a:r>
          </a:p>
          <a:p>
            <a:pPr algn="ctr"/>
            <a:r>
              <a:rPr lang="en-US" sz="1100" b="1" dirty="0">
                <a:solidFill>
                  <a:prstClr val="black"/>
                </a:solidFill>
              </a:rPr>
              <a:t>YTD sales</a:t>
            </a:r>
          </a:p>
          <a:p>
            <a:pPr algn="ctr"/>
            <a:r>
              <a:rPr lang="en-US" sz="1400" b="1" dirty="0">
                <a:solidFill>
                  <a:srgbClr val="00B050"/>
                </a:solidFill>
              </a:rPr>
              <a:t>4%</a:t>
            </a:r>
            <a:r>
              <a:rPr lang="en-US" sz="1400" b="1" dirty="0">
                <a:solidFill>
                  <a:prstClr val="black"/>
                </a:solidFill>
              </a:rPr>
              <a:t> YoY</a:t>
            </a:r>
            <a:endParaRPr lang="en-US" sz="3200" dirty="0"/>
          </a:p>
        </p:txBody>
      </p:sp>
      <p:graphicFrame>
        <p:nvGraphicFramePr>
          <p:cNvPr id="30" name="Chart 29">
            <a:extLst>
              <a:ext uri="{FF2B5EF4-FFF2-40B4-BE49-F238E27FC236}">
                <a16:creationId xmlns:a16="http://schemas.microsoft.com/office/drawing/2014/main" xmlns="" id="{FDBC3E26-E159-44F3-A53F-974CEBF6D53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58630635"/>
              </p:ext>
            </p:extLst>
          </p:nvPr>
        </p:nvGraphicFramePr>
        <p:xfrm>
          <a:off x="707547" y="2835965"/>
          <a:ext cx="2776362" cy="16347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xmlns="" id="{6529CE76-0BEF-4E60-B343-5D49DD37BEC5}"/>
              </a:ext>
            </a:extLst>
          </p:cNvPr>
          <p:cNvSpPr/>
          <p:nvPr/>
        </p:nvSpPr>
        <p:spPr>
          <a:xfrm>
            <a:off x="778566" y="2488039"/>
            <a:ext cx="807623" cy="3643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i="1" dirty="0" smtClean="0">
                <a:solidFill>
                  <a:schemeClr val="tx1"/>
                </a:solidFill>
              </a:rPr>
              <a:t>Customer </a:t>
            </a:r>
            <a:r>
              <a:rPr lang="en-US" sz="1100" b="1" i="1" dirty="0">
                <a:solidFill>
                  <a:schemeClr val="tx1"/>
                </a:solidFill>
              </a:rPr>
              <a:t>type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xmlns="" id="{240611BA-5767-4C92-B404-142CD49A3121}"/>
              </a:ext>
            </a:extLst>
          </p:cNvPr>
          <p:cNvSpPr/>
          <p:nvPr/>
        </p:nvSpPr>
        <p:spPr>
          <a:xfrm>
            <a:off x="1689651" y="2488039"/>
            <a:ext cx="807623" cy="364382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i="1" dirty="0" smtClean="0">
                <a:solidFill>
                  <a:schemeClr val="tx1"/>
                </a:solidFill>
              </a:rPr>
              <a:t>Store </a:t>
            </a:r>
            <a:r>
              <a:rPr lang="en-US" sz="1100" b="1" i="1" dirty="0">
                <a:solidFill>
                  <a:schemeClr val="tx1"/>
                </a:solidFill>
              </a:rPr>
              <a:t>type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xmlns="" id="{3E4F27D6-2EE4-4A87-9302-EBB8A3013D1B}"/>
              </a:ext>
            </a:extLst>
          </p:cNvPr>
          <p:cNvSpPr/>
          <p:nvPr/>
        </p:nvSpPr>
        <p:spPr>
          <a:xfrm>
            <a:off x="2600736" y="2488039"/>
            <a:ext cx="807623" cy="364382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i="1" dirty="0">
                <a:solidFill>
                  <a:schemeClr val="tx1"/>
                </a:solidFill>
              </a:rPr>
              <a:t>Cuisine type</a:t>
            </a:r>
          </a:p>
        </p:txBody>
      </p:sp>
      <p:sp>
        <p:nvSpPr>
          <p:cNvPr id="36" name="TextBox 2">
            <a:extLst>
              <a:ext uri="{FF2B5EF4-FFF2-40B4-BE49-F238E27FC236}">
                <a16:creationId xmlns:a16="http://schemas.microsoft.com/office/drawing/2014/main" xmlns="" id="{BAB25032-FA48-4DA2-8437-744346E8AB3E}"/>
              </a:ext>
            </a:extLst>
          </p:cNvPr>
          <p:cNvSpPr txBox="1"/>
          <p:nvPr/>
        </p:nvSpPr>
        <p:spPr>
          <a:xfrm>
            <a:off x="3808557" y="4731025"/>
            <a:ext cx="2910295" cy="230832"/>
          </a:xfrm>
          <a:prstGeom prst="rect">
            <a:avLst/>
          </a:prstGeom>
          <a:solidFill>
            <a:srgbClr val="F79646">
              <a:lumMod val="60000"/>
              <a:lumOff val="40000"/>
            </a:srgbClr>
          </a:solidFill>
          <a:ln w="2857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b="1" dirty="0">
                <a:solidFill>
                  <a:prstClr val="black"/>
                </a:solidFill>
                <a:latin typeface="Calibri"/>
              </a:rPr>
              <a:t>Top and bottom performing cuisine types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7" name="TextBox 2">
            <a:extLst>
              <a:ext uri="{FF2B5EF4-FFF2-40B4-BE49-F238E27FC236}">
                <a16:creationId xmlns:a16="http://schemas.microsoft.com/office/drawing/2014/main" xmlns="" id="{61A13381-5AD4-482E-9A2A-617F5DE61028}"/>
              </a:ext>
            </a:extLst>
          </p:cNvPr>
          <p:cNvSpPr txBox="1"/>
          <p:nvPr/>
        </p:nvSpPr>
        <p:spPr>
          <a:xfrm>
            <a:off x="641287" y="4731027"/>
            <a:ext cx="2910295" cy="246221"/>
          </a:xfrm>
          <a:prstGeom prst="rect">
            <a:avLst/>
          </a:prstGeom>
          <a:solidFill>
            <a:srgbClr val="F79646">
              <a:lumMod val="60000"/>
              <a:lumOff val="40000"/>
            </a:srgbClr>
          </a:solidFill>
          <a:ln w="2857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 dirty="0">
                <a:solidFill>
                  <a:prstClr val="black"/>
                </a:solidFill>
                <a:latin typeface="Calibri"/>
              </a:rPr>
              <a:t>Top and bottom performing store types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xmlns="" id="{1FCFA8E1-B54E-4EB3-A51A-9D389D641A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0340" y="5134654"/>
            <a:ext cx="1234814" cy="735563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xmlns="" id="{109C0DB7-29B1-4857-A8CB-7FF3AE9550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01321" y="5134654"/>
            <a:ext cx="1234814" cy="735563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xmlns="" id="{4B2B4969-1E8D-4624-B28D-863E96A1D2B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50336" y="5138697"/>
            <a:ext cx="1249105" cy="73152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xmlns="" id="{231563AE-06F7-4A00-8918-2118ECD717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02940" y="5134654"/>
            <a:ext cx="1249105" cy="731520"/>
          </a:xfrm>
          <a:prstGeom prst="rect">
            <a:avLst/>
          </a:prstGeom>
        </p:spPr>
      </p:pic>
      <p:sp>
        <p:nvSpPr>
          <p:cNvPr id="45" name="TextBox 2">
            <a:extLst>
              <a:ext uri="{FF2B5EF4-FFF2-40B4-BE49-F238E27FC236}">
                <a16:creationId xmlns:a16="http://schemas.microsoft.com/office/drawing/2014/main" xmlns="" id="{67C6632C-6B8D-4927-957A-506E2213F6E7}"/>
              </a:ext>
            </a:extLst>
          </p:cNvPr>
          <p:cNvSpPr txBox="1"/>
          <p:nvPr/>
        </p:nvSpPr>
        <p:spPr>
          <a:xfrm>
            <a:off x="3874817" y="2020955"/>
            <a:ext cx="2777775" cy="307777"/>
          </a:xfrm>
          <a:prstGeom prst="rect">
            <a:avLst/>
          </a:prstGeom>
          <a:solidFill>
            <a:srgbClr val="F79646">
              <a:lumMod val="60000"/>
              <a:lumOff val="40000"/>
            </a:srgbClr>
          </a:solidFill>
          <a:ln w="2857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>
                <a:solidFill>
                  <a:prstClr val="black"/>
                </a:solidFill>
                <a:latin typeface="Calibri"/>
              </a:rPr>
              <a:t>Revenue growth breakdown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03" name="Picture 102">
            <a:extLst>
              <a:ext uri="{FF2B5EF4-FFF2-40B4-BE49-F238E27FC236}">
                <a16:creationId xmlns:a16="http://schemas.microsoft.com/office/drawing/2014/main" xmlns="" id="{FE26428F-2E4C-457F-B482-B02BF55F47E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60274" y="2480705"/>
            <a:ext cx="2853393" cy="2058096"/>
          </a:xfrm>
          <a:prstGeom prst="rect">
            <a:avLst/>
          </a:prstGeom>
        </p:spPr>
      </p:pic>
      <p:sp>
        <p:nvSpPr>
          <p:cNvPr id="105" name="TextBox 2">
            <a:extLst>
              <a:ext uri="{FF2B5EF4-FFF2-40B4-BE49-F238E27FC236}">
                <a16:creationId xmlns:a16="http://schemas.microsoft.com/office/drawing/2014/main" xmlns="" id="{F66AF3ED-CCFF-49B4-B4D2-0B487412F843}"/>
              </a:ext>
            </a:extLst>
          </p:cNvPr>
          <p:cNvSpPr txBox="1"/>
          <p:nvPr/>
        </p:nvSpPr>
        <p:spPr>
          <a:xfrm>
            <a:off x="7654887" y="2124719"/>
            <a:ext cx="3914264" cy="523220"/>
          </a:xfrm>
          <a:prstGeom prst="rect">
            <a:avLst/>
          </a:prstGeom>
          <a:solidFill>
            <a:srgbClr val="F79646">
              <a:lumMod val="60000"/>
              <a:lumOff val="40000"/>
            </a:srgbClr>
          </a:solidFill>
          <a:ln w="2857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>
                <a:solidFill>
                  <a:prstClr val="black"/>
                </a:solidFill>
                <a:latin typeface="Calibri"/>
              </a:rPr>
              <a:t>Provides the weekly sales and YTD sales across Sodexo.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xmlns="" id="{2B529D69-AAB9-4E81-9EAC-83B5F85D1F7C}"/>
              </a:ext>
            </a:extLst>
          </p:cNvPr>
          <p:cNvSpPr/>
          <p:nvPr/>
        </p:nvSpPr>
        <p:spPr>
          <a:xfrm>
            <a:off x="3808557" y="1053547"/>
            <a:ext cx="2844035" cy="88119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4" name="Group 113">
            <a:extLst>
              <a:ext uri="{FF2B5EF4-FFF2-40B4-BE49-F238E27FC236}">
                <a16:creationId xmlns:a16="http://schemas.microsoft.com/office/drawing/2014/main" xmlns="" id="{C262B0B2-2CDB-4DD8-B038-B3D83433C8A4}"/>
              </a:ext>
            </a:extLst>
          </p:cNvPr>
          <p:cNvGrpSpPr/>
          <p:nvPr/>
        </p:nvGrpSpPr>
        <p:grpSpPr>
          <a:xfrm>
            <a:off x="3994085" y="1136376"/>
            <a:ext cx="2479602" cy="301142"/>
            <a:chOff x="3994085" y="1136376"/>
            <a:chExt cx="2479602" cy="301142"/>
          </a:xfrm>
        </p:grpSpPr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xmlns="" id="{4C6CA650-9734-4085-9CAC-363301513C18}"/>
                </a:ext>
              </a:extLst>
            </p:cNvPr>
            <p:cNvGrpSpPr/>
            <p:nvPr/>
          </p:nvGrpSpPr>
          <p:grpSpPr>
            <a:xfrm>
              <a:off x="3994085" y="1136376"/>
              <a:ext cx="1094748" cy="301142"/>
              <a:chOff x="3874817" y="1136376"/>
              <a:chExt cx="1094748" cy="301142"/>
            </a:xfrm>
          </p:grpSpPr>
          <p:sp>
            <p:nvSpPr>
              <p:cNvPr id="108" name="Rectangle: Rounded Corners 107">
                <a:extLst>
                  <a:ext uri="{FF2B5EF4-FFF2-40B4-BE49-F238E27FC236}">
                    <a16:creationId xmlns:a16="http://schemas.microsoft.com/office/drawing/2014/main" xmlns="" id="{28D2A0F2-97D3-4331-8EF8-0DC2B6B45862}"/>
                  </a:ext>
                </a:extLst>
              </p:cNvPr>
              <p:cNvSpPr/>
              <p:nvPr/>
            </p:nvSpPr>
            <p:spPr>
              <a:xfrm>
                <a:off x="3874817" y="1136376"/>
                <a:ext cx="1094748" cy="301142"/>
              </a:xfrm>
              <a:prstGeom prst="round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000" b="1" i="1" dirty="0">
                    <a:solidFill>
                      <a:schemeClr val="tx1"/>
                    </a:solidFill>
                  </a:rPr>
                  <a:t>Customer type</a:t>
                </a:r>
              </a:p>
            </p:txBody>
          </p:sp>
          <p:sp>
            <p:nvSpPr>
              <p:cNvPr id="109" name="Flowchart: Merge 108">
                <a:extLst>
                  <a:ext uri="{FF2B5EF4-FFF2-40B4-BE49-F238E27FC236}">
                    <a16:creationId xmlns:a16="http://schemas.microsoft.com/office/drawing/2014/main" xmlns="" id="{97401158-C2BA-4B6C-9A7C-A7421E92C586}"/>
                  </a:ext>
                </a:extLst>
              </p:cNvPr>
              <p:cNvSpPr/>
              <p:nvPr/>
            </p:nvSpPr>
            <p:spPr>
              <a:xfrm>
                <a:off x="4765910" y="1219030"/>
                <a:ext cx="203655" cy="135835"/>
              </a:xfrm>
              <a:prstGeom prst="flowChartMerg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xmlns="" id="{FB840B4D-8CC4-4356-8770-E782556D0641}"/>
                </a:ext>
              </a:extLst>
            </p:cNvPr>
            <p:cNvGrpSpPr/>
            <p:nvPr/>
          </p:nvGrpSpPr>
          <p:grpSpPr>
            <a:xfrm>
              <a:off x="5378939" y="1136376"/>
              <a:ext cx="1094748" cy="301142"/>
              <a:chOff x="3874817" y="1136376"/>
              <a:chExt cx="1094748" cy="301142"/>
            </a:xfrm>
          </p:grpSpPr>
          <p:sp>
            <p:nvSpPr>
              <p:cNvPr id="112" name="Rectangle: Rounded Corners 111">
                <a:extLst>
                  <a:ext uri="{FF2B5EF4-FFF2-40B4-BE49-F238E27FC236}">
                    <a16:creationId xmlns:a16="http://schemas.microsoft.com/office/drawing/2014/main" xmlns="" id="{35F4A206-94F1-4D98-93EF-CC791DAD1627}"/>
                  </a:ext>
                </a:extLst>
              </p:cNvPr>
              <p:cNvSpPr/>
              <p:nvPr/>
            </p:nvSpPr>
            <p:spPr>
              <a:xfrm>
                <a:off x="3874817" y="1136376"/>
                <a:ext cx="1094748" cy="301142"/>
              </a:xfrm>
              <a:prstGeom prst="round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000" b="1" i="1" dirty="0">
                    <a:solidFill>
                      <a:schemeClr val="tx1"/>
                    </a:solidFill>
                  </a:rPr>
                  <a:t>Year</a:t>
                </a:r>
              </a:p>
            </p:txBody>
          </p:sp>
          <p:sp>
            <p:nvSpPr>
              <p:cNvPr id="113" name="Flowchart: Merge 112">
                <a:extLst>
                  <a:ext uri="{FF2B5EF4-FFF2-40B4-BE49-F238E27FC236}">
                    <a16:creationId xmlns:a16="http://schemas.microsoft.com/office/drawing/2014/main" xmlns="" id="{15A17A71-B180-4ACE-A4B4-8E7E2A2E1008}"/>
                  </a:ext>
                </a:extLst>
              </p:cNvPr>
              <p:cNvSpPr/>
              <p:nvPr/>
            </p:nvSpPr>
            <p:spPr>
              <a:xfrm>
                <a:off x="4765910" y="1219030"/>
                <a:ext cx="203655" cy="135835"/>
              </a:xfrm>
              <a:prstGeom prst="flowChartMerg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xmlns="" id="{3116EE55-8F8E-467F-85B7-E1A8DE82EE96}"/>
              </a:ext>
            </a:extLst>
          </p:cNvPr>
          <p:cNvGrpSpPr/>
          <p:nvPr/>
        </p:nvGrpSpPr>
        <p:grpSpPr>
          <a:xfrm>
            <a:off x="3994085" y="1527315"/>
            <a:ext cx="2479602" cy="301142"/>
            <a:chOff x="3994085" y="1136376"/>
            <a:chExt cx="2479602" cy="301142"/>
          </a:xfrm>
        </p:grpSpPr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xmlns="" id="{468E7B74-2981-4812-9442-D47874F29F78}"/>
                </a:ext>
              </a:extLst>
            </p:cNvPr>
            <p:cNvGrpSpPr/>
            <p:nvPr/>
          </p:nvGrpSpPr>
          <p:grpSpPr>
            <a:xfrm>
              <a:off x="3994085" y="1136376"/>
              <a:ext cx="1094748" cy="301142"/>
              <a:chOff x="3874817" y="1136376"/>
              <a:chExt cx="1094748" cy="301142"/>
            </a:xfrm>
          </p:grpSpPr>
          <p:sp>
            <p:nvSpPr>
              <p:cNvPr id="120" name="Rectangle: Rounded Corners 119">
                <a:extLst>
                  <a:ext uri="{FF2B5EF4-FFF2-40B4-BE49-F238E27FC236}">
                    <a16:creationId xmlns:a16="http://schemas.microsoft.com/office/drawing/2014/main" xmlns="" id="{B532D023-1399-4C4B-8AAC-2127D6227F54}"/>
                  </a:ext>
                </a:extLst>
              </p:cNvPr>
              <p:cNvSpPr/>
              <p:nvPr/>
            </p:nvSpPr>
            <p:spPr>
              <a:xfrm>
                <a:off x="3874817" y="1136376"/>
                <a:ext cx="1094748" cy="301142"/>
              </a:xfrm>
              <a:prstGeom prst="round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000" b="1" i="1" dirty="0">
                    <a:solidFill>
                      <a:schemeClr val="tx1"/>
                    </a:solidFill>
                  </a:rPr>
                  <a:t>Store type</a:t>
                </a:r>
              </a:p>
            </p:txBody>
          </p:sp>
          <p:sp>
            <p:nvSpPr>
              <p:cNvPr id="121" name="Flowchart: Merge 120">
                <a:extLst>
                  <a:ext uri="{FF2B5EF4-FFF2-40B4-BE49-F238E27FC236}">
                    <a16:creationId xmlns:a16="http://schemas.microsoft.com/office/drawing/2014/main" xmlns="" id="{F032D361-AD36-4575-AE4A-97D5EA14D08F}"/>
                  </a:ext>
                </a:extLst>
              </p:cNvPr>
              <p:cNvSpPr/>
              <p:nvPr/>
            </p:nvSpPr>
            <p:spPr>
              <a:xfrm>
                <a:off x="4765910" y="1219030"/>
                <a:ext cx="203655" cy="135835"/>
              </a:xfrm>
              <a:prstGeom prst="flowChartMerg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xmlns="" id="{9D723547-B656-40B9-86FE-EC7649065549}"/>
                </a:ext>
              </a:extLst>
            </p:cNvPr>
            <p:cNvGrpSpPr/>
            <p:nvPr/>
          </p:nvGrpSpPr>
          <p:grpSpPr>
            <a:xfrm>
              <a:off x="5378939" y="1136376"/>
              <a:ext cx="1094748" cy="301142"/>
              <a:chOff x="3874817" y="1136376"/>
              <a:chExt cx="1094748" cy="301142"/>
            </a:xfrm>
          </p:grpSpPr>
          <p:sp>
            <p:nvSpPr>
              <p:cNvPr id="118" name="Rectangle: Rounded Corners 117">
                <a:extLst>
                  <a:ext uri="{FF2B5EF4-FFF2-40B4-BE49-F238E27FC236}">
                    <a16:creationId xmlns:a16="http://schemas.microsoft.com/office/drawing/2014/main" xmlns="" id="{F737ECF5-72B3-4E22-9385-A4A8C822232C}"/>
                  </a:ext>
                </a:extLst>
              </p:cNvPr>
              <p:cNvSpPr/>
              <p:nvPr/>
            </p:nvSpPr>
            <p:spPr>
              <a:xfrm>
                <a:off x="3874817" y="1136376"/>
                <a:ext cx="1094748" cy="301142"/>
              </a:xfrm>
              <a:prstGeom prst="round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000" b="1" i="1" dirty="0">
                    <a:solidFill>
                      <a:schemeClr val="tx1"/>
                    </a:solidFill>
                  </a:rPr>
                  <a:t>Cuisine type</a:t>
                </a:r>
              </a:p>
            </p:txBody>
          </p:sp>
          <p:sp>
            <p:nvSpPr>
              <p:cNvPr id="119" name="Flowchart: Merge 118">
                <a:extLst>
                  <a:ext uri="{FF2B5EF4-FFF2-40B4-BE49-F238E27FC236}">
                    <a16:creationId xmlns:a16="http://schemas.microsoft.com/office/drawing/2014/main" xmlns="" id="{73CC271B-2187-40C1-AD1E-C0C31377E402}"/>
                  </a:ext>
                </a:extLst>
              </p:cNvPr>
              <p:cNvSpPr/>
              <p:nvPr/>
            </p:nvSpPr>
            <p:spPr>
              <a:xfrm>
                <a:off x="4765910" y="1219030"/>
                <a:ext cx="203655" cy="135835"/>
              </a:xfrm>
              <a:prstGeom prst="flowChartMerg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xmlns="" id="{EC612384-9056-46D1-A78B-4BB0407C0384}"/>
              </a:ext>
            </a:extLst>
          </p:cNvPr>
          <p:cNvCxnSpPr>
            <a:cxnSpLocks/>
            <a:stCxn id="26" idx="3"/>
            <a:endCxn id="105" idx="1"/>
          </p:cNvCxnSpPr>
          <p:nvPr/>
        </p:nvCxnSpPr>
        <p:spPr>
          <a:xfrm>
            <a:off x="3483930" y="1943857"/>
            <a:ext cx="4170957" cy="442472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5" name="TextBox 2">
            <a:extLst>
              <a:ext uri="{FF2B5EF4-FFF2-40B4-BE49-F238E27FC236}">
                <a16:creationId xmlns:a16="http://schemas.microsoft.com/office/drawing/2014/main" xmlns="" id="{F5157FBB-1C03-4752-8CBF-131B0A2A816D}"/>
              </a:ext>
            </a:extLst>
          </p:cNvPr>
          <p:cNvSpPr txBox="1"/>
          <p:nvPr/>
        </p:nvSpPr>
        <p:spPr>
          <a:xfrm>
            <a:off x="7654887" y="2880945"/>
            <a:ext cx="3914264" cy="738664"/>
          </a:xfrm>
          <a:prstGeom prst="rect">
            <a:avLst/>
          </a:prstGeom>
          <a:solidFill>
            <a:srgbClr val="F79646">
              <a:lumMod val="60000"/>
              <a:lumOff val="40000"/>
            </a:srgbClr>
          </a:solidFill>
          <a:ln w="2857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>
                <a:solidFill>
                  <a:prstClr val="black"/>
                </a:solidFill>
                <a:latin typeface="Calibri"/>
              </a:rPr>
              <a:t>Provides the week over week sales trends, which can further be split across customer types, store types and cuisine types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xmlns="" id="{A1E76BF6-588F-41B5-B399-2EAB21B88E77}"/>
              </a:ext>
            </a:extLst>
          </p:cNvPr>
          <p:cNvCxnSpPr>
            <a:cxnSpLocks/>
            <a:stCxn id="30" idx="3"/>
            <a:endCxn id="125" idx="1"/>
          </p:cNvCxnSpPr>
          <p:nvPr/>
        </p:nvCxnSpPr>
        <p:spPr>
          <a:xfrm flipV="1">
            <a:off x="3483909" y="3250277"/>
            <a:ext cx="4170978" cy="40308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9" name="TextBox 2">
            <a:extLst>
              <a:ext uri="{FF2B5EF4-FFF2-40B4-BE49-F238E27FC236}">
                <a16:creationId xmlns:a16="http://schemas.microsoft.com/office/drawing/2014/main" xmlns="" id="{7042F905-C123-4C7F-8CAD-9DAACE115199}"/>
              </a:ext>
            </a:extLst>
          </p:cNvPr>
          <p:cNvSpPr txBox="1"/>
          <p:nvPr/>
        </p:nvSpPr>
        <p:spPr>
          <a:xfrm>
            <a:off x="7654887" y="1583936"/>
            <a:ext cx="3914264" cy="307777"/>
          </a:xfrm>
          <a:prstGeom prst="rect">
            <a:avLst/>
          </a:prstGeom>
          <a:solidFill>
            <a:srgbClr val="F79646">
              <a:lumMod val="60000"/>
              <a:lumOff val="40000"/>
            </a:srgbClr>
          </a:solidFill>
          <a:ln w="2857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>
                <a:solidFill>
                  <a:prstClr val="black"/>
                </a:solidFill>
                <a:latin typeface="Calibri"/>
              </a:rPr>
              <a:t>Business Filters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xmlns="" id="{7D01229D-7E4C-46BE-8824-E9430DCF4931}"/>
              </a:ext>
            </a:extLst>
          </p:cNvPr>
          <p:cNvCxnSpPr>
            <a:cxnSpLocks/>
            <a:stCxn id="107" idx="3"/>
            <a:endCxn id="129" idx="1"/>
          </p:cNvCxnSpPr>
          <p:nvPr/>
        </p:nvCxnSpPr>
        <p:spPr>
          <a:xfrm>
            <a:off x="6652592" y="1494147"/>
            <a:ext cx="1002295" cy="243678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2" name="TextBox 2">
            <a:extLst>
              <a:ext uri="{FF2B5EF4-FFF2-40B4-BE49-F238E27FC236}">
                <a16:creationId xmlns:a16="http://schemas.microsoft.com/office/drawing/2014/main" xmlns="" id="{9DE06ECE-E064-4E17-AA67-0133EE52FF5F}"/>
              </a:ext>
            </a:extLst>
          </p:cNvPr>
          <p:cNvSpPr txBox="1"/>
          <p:nvPr/>
        </p:nvSpPr>
        <p:spPr>
          <a:xfrm>
            <a:off x="7654887" y="3852615"/>
            <a:ext cx="3914264" cy="307777"/>
          </a:xfrm>
          <a:prstGeom prst="rect">
            <a:avLst/>
          </a:prstGeom>
          <a:solidFill>
            <a:srgbClr val="F79646">
              <a:lumMod val="60000"/>
              <a:lumOff val="40000"/>
            </a:srgbClr>
          </a:solidFill>
          <a:ln w="2857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>
                <a:solidFill>
                  <a:prstClr val="black"/>
                </a:solidFill>
                <a:latin typeface="Calibri"/>
              </a:rPr>
              <a:t>Revenue growth breakdown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xmlns="" id="{6D0AD465-958C-487E-B7D3-3D249E9DC168}"/>
              </a:ext>
            </a:extLst>
          </p:cNvPr>
          <p:cNvCxnSpPr>
            <a:cxnSpLocks/>
            <a:stCxn id="103" idx="3"/>
            <a:endCxn id="132" idx="1"/>
          </p:cNvCxnSpPr>
          <p:nvPr/>
        </p:nvCxnSpPr>
        <p:spPr>
          <a:xfrm>
            <a:off x="6713667" y="3509753"/>
            <a:ext cx="941220" cy="496751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5" name="TextBox 2">
            <a:extLst>
              <a:ext uri="{FF2B5EF4-FFF2-40B4-BE49-F238E27FC236}">
                <a16:creationId xmlns:a16="http://schemas.microsoft.com/office/drawing/2014/main" xmlns="" id="{D0DC8EEC-D2C5-425A-9D90-9C7C9C78FE6E}"/>
              </a:ext>
            </a:extLst>
          </p:cNvPr>
          <p:cNvSpPr txBox="1"/>
          <p:nvPr/>
        </p:nvSpPr>
        <p:spPr>
          <a:xfrm>
            <a:off x="7654887" y="4393397"/>
            <a:ext cx="3914264" cy="523220"/>
          </a:xfrm>
          <a:prstGeom prst="rect">
            <a:avLst/>
          </a:prstGeom>
          <a:solidFill>
            <a:srgbClr val="F79646">
              <a:lumMod val="60000"/>
              <a:lumOff val="40000"/>
            </a:srgbClr>
          </a:solidFill>
          <a:ln w="2857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>
                <a:solidFill>
                  <a:prstClr val="black"/>
                </a:solidFill>
                <a:latin typeface="Calibri"/>
              </a:rPr>
              <a:t>Top and bottom performing store types and cuisine types of the week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xmlns="" id="{5A8F84A1-2DA2-492A-9E8D-B25A49E69B32}"/>
              </a:ext>
            </a:extLst>
          </p:cNvPr>
          <p:cNvCxnSpPr>
            <a:cxnSpLocks/>
            <a:stCxn id="18" idx="3"/>
            <a:endCxn id="135" idx="1"/>
          </p:cNvCxnSpPr>
          <p:nvPr/>
        </p:nvCxnSpPr>
        <p:spPr>
          <a:xfrm flipV="1">
            <a:off x="6718852" y="4655007"/>
            <a:ext cx="936035" cy="737932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7" name="Rectangle 56">
            <a:extLst>
              <a:ext uri="{FF2B5EF4-FFF2-40B4-BE49-F238E27FC236}">
                <a16:creationId xmlns:a16="http://schemas.microsoft.com/office/drawing/2014/main" xmlns="" id="{006C91CB-80F0-418C-80FD-D0E0646F5ABC}"/>
              </a:ext>
            </a:extLst>
          </p:cNvPr>
          <p:cNvSpPr/>
          <p:nvPr/>
        </p:nvSpPr>
        <p:spPr>
          <a:xfrm>
            <a:off x="7388999" y="605968"/>
            <a:ext cx="1189749" cy="8463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dirty="0">
                <a:solidFill>
                  <a:prstClr val="black"/>
                </a:solidFill>
              </a:rPr>
              <a:t>INR 89K</a:t>
            </a:r>
          </a:p>
          <a:p>
            <a:pPr algn="ctr"/>
            <a:r>
              <a:rPr lang="en-US" sz="1100" b="1" dirty="0">
                <a:solidFill>
                  <a:prstClr val="black"/>
                </a:solidFill>
              </a:rPr>
              <a:t>Weekly sales</a:t>
            </a:r>
          </a:p>
          <a:p>
            <a:pPr algn="ctr"/>
            <a:r>
              <a:rPr lang="en-US" sz="1400" b="1" dirty="0">
                <a:solidFill>
                  <a:srgbClr val="FF0000"/>
                </a:solidFill>
              </a:rPr>
              <a:t>-2%</a:t>
            </a:r>
            <a:r>
              <a:rPr lang="en-US" sz="1400" b="1" dirty="0">
                <a:solidFill>
                  <a:prstClr val="black"/>
                </a:solidFill>
              </a:rPr>
              <a:t> WoW</a:t>
            </a:r>
            <a:endParaRPr lang="en-US" sz="3200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xmlns="" id="{E8726042-7E6B-4C7A-BF47-719A27368F51}"/>
              </a:ext>
            </a:extLst>
          </p:cNvPr>
          <p:cNvSpPr/>
          <p:nvPr/>
        </p:nvSpPr>
        <p:spPr>
          <a:xfrm>
            <a:off x="8731061" y="605968"/>
            <a:ext cx="1372492" cy="8463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dirty="0">
                <a:solidFill>
                  <a:prstClr val="black"/>
                </a:solidFill>
              </a:rPr>
              <a:t>INR 2.3M</a:t>
            </a:r>
          </a:p>
          <a:p>
            <a:pPr algn="ctr"/>
            <a:r>
              <a:rPr lang="en-US" sz="1100" b="1" dirty="0">
                <a:solidFill>
                  <a:prstClr val="black"/>
                </a:solidFill>
              </a:rPr>
              <a:t>YTD sales</a:t>
            </a:r>
          </a:p>
          <a:p>
            <a:pPr algn="ctr"/>
            <a:r>
              <a:rPr lang="en-US" sz="1400" b="1" dirty="0">
                <a:solidFill>
                  <a:srgbClr val="00B050"/>
                </a:solidFill>
              </a:rPr>
              <a:t>4%</a:t>
            </a:r>
            <a:r>
              <a:rPr lang="en-US" sz="1400" b="1" dirty="0">
                <a:solidFill>
                  <a:prstClr val="black"/>
                </a:solidFill>
              </a:rPr>
              <a:t> YoY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006983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05737D00-85FA-4863-B8BE-E2E2AA4FC3B4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9911" y="237058"/>
            <a:ext cx="188976" cy="55473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0D90BE0F-8A03-46A6-9192-D9E9B67F022C}"/>
              </a:ext>
            </a:extLst>
          </p:cNvPr>
          <p:cNvSpPr txBox="1"/>
          <p:nvPr/>
        </p:nvSpPr>
        <p:spPr>
          <a:xfrm>
            <a:off x="619455" y="333095"/>
            <a:ext cx="10882605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>
              <a:defRPr/>
            </a:pPr>
            <a:r>
              <a:rPr lang="en-IN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Dashboard wireframe – Value segment transitions and product pricing</a:t>
            </a:r>
            <a:endParaRPr lang="en-IN" sz="1400" dirty="0">
              <a:solidFill>
                <a:schemeClr val="accent2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xmlns="" id="{96B05D7F-97EF-4970-8A2D-5D1953F63E3B}"/>
              </a:ext>
            </a:extLst>
          </p:cNvPr>
          <p:cNvGrpSpPr/>
          <p:nvPr/>
        </p:nvGrpSpPr>
        <p:grpSpPr>
          <a:xfrm>
            <a:off x="724954" y="6160868"/>
            <a:ext cx="11468100" cy="711200"/>
            <a:chOff x="710886" y="6146800"/>
            <a:chExt cx="11468100" cy="711200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xmlns="" id="{10124D38-0EF3-4815-A354-A2E90E3057B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10886" y="6146800"/>
              <a:ext cx="11468100" cy="711200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xmlns="" id="{A72773F7-F383-45FD-BBC7-7F63FDA45FF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790266" y="6469094"/>
              <a:ext cx="830444" cy="184010"/>
            </a:xfrm>
            <a:prstGeom prst="rect">
              <a:avLst/>
            </a:prstGeom>
          </p:spPr>
        </p:pic>
      </p:grp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xmlns="" id="{2887A8F9-FB27-4F67-88E9-9C9F5213E80D}"/>
              </a:ext>
            </a:extLst>
          </p:cNvPr>
          <p:cNvSpPr/>
          <p:nvPr/>
        </p:nvSpPr>
        <p:spPr>
          <a:xfrm>
            <a:off x="7793906" y="29897"/>
            <a:ext cx="4205302" cy="193791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DASHBOARD WIREFRAME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2EDA2092-1A32-4C19-8F97-2EF7F45AC436}"/>
              </a:ext>
            </a:extLst>
          </p:cNvPr>
          <p:cNvSpPr/>
          <p:nvPr/>
        </p:nvSpPr>
        <p:spPr>
          <a:xfrm>
            <a:off x="488887" y="901148"/>
            <a:ext cx="6349235" cy="525972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027A5224-3335-4E9E-8394-CFB89A196AE5}"/>
              </a:ext>
            </a:extLst>
          </p:cNvPr>
          <p:cNvSpPr/>
          <p:nvPr/>
        </p:nvSpPr>
        <p:spPr>
          <a:xfrm>
            <a:off x="641287" y="1053547"/>
            <a:ext cx="2910295" cy="500130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6CD449DF-E0D5-45E0-A551-C50DE5F540B4}"/>
              </a:ext>
            </a:extLst>
          </p:cNvPr>
          <p:cNvSpPr/>
          <p:nvPr/>
        </p:nvSpPr>
        <p:spPr>
          <a:xfrm>
            <a:off x="707547" y="1119807"/>
            <a:ext cx="2777775" cy="48712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CFA5195B-E7A4-4784-869E-948158E8F632}"/>
              </a:ext>
            </a:extLst>
          </p:cNvPr>
          <p:cNvSpPr/>
          <p:nvPr/>
        </p:nvSpPr>
        <p:spPr>
          <a:xfrm>
            <a:off x="3808557" y="2176730"/>
            <a:ext cx="2910295" cy="387812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006C91CB-80F0-418C-80FD-D0E0646F5ABC}"/>
              </a:ext>
            </a:extLst>
          </p:cNvPr>
          <p:cNvSpPr/>
          <p:nvPr/>
        </p:nvSpPr>
        <p:spPr>
          <a:xfrm>
            <a:off x="682818" y="1520664"/>
            <a:ext cx="1362873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dirty="0">
                <a:solidFill>
                  <a:prstClr val="black"/>
                </a:solidFill>
              </a:rPr>
              <a:t>INR 82K</a:t>
            </a:r>
          </a:p>
          <a:p>
            <a:pPr algn="ctr"/>
            <a:r>
              <a:rPr lang="en-US" sz="1100" b="1" dirty="0">
                <a:solidFill>
                  <a:prstClr val="black"/>
                </a:solidFill>
              </a:rPr>
              <a:t>Weekly sales </a:t>
            </a:r>
          </a:p>
          <a:p>
            <a:pPr algn="ctr"/>
            <a:r>
              <a:rPr lang="en-US" sz="1100" b="1" dirty="0">
                <a:solidFill>
                  <a:prstClr val="black"/>
                </a:solidFill>
              </a:rPr>
              <a:t>(Existing customers)</a:t>
            </a:r>
          </a:p>
          <a:p>
            <a:pPr algn="ctr"/>
            <a:r>
              <a:rPr lang="en-US" sz="1400" b="1" dirty="0">
                <a:solidFill>
                  <a:srgbClr val="FF0000"/>
                </a:solidFill>
              </a:rPr>
              <a:t>-2%</a:t>
            </a:r>
            <a:r>
              <a:rPr lang="en-US" sz="1400" b="1" dirty="0">
                <a:solidFill>
                  <a:prstClr val="black"/>
                </a:solidFill>
              </a:rPr>
              <a:t> WoW</a:t>
            </a:r>
            <a:endParaRPr lang="en-US" sz="3200" dirty="0"/>
          </a:p>
        </p:txBody>
      </p:sp>
      <p:sp>
        <p:nvSpPr>
          <p:cNvPr id="24" name="TextBox 2">
            <a:extLst>
              <a:ext uri="{FF2B5EF4-FFF2-40B4-BE49-F238E27FC236}">
                <a16:creationId xmlns:a16="http://schemas.microsoft.com/office/drawing/2014/main" xmlns="" id="{8F914C32-9FFB-431D-BEB3-82279F5A1165}"/>
              </a:ext>
            </a:extLst>
          </p:cNvPr>
          <p:cNvSpPr txBox="1"/>
          <p:nvPr/>
        </p:nvSpPr>
        <p:spPr>
          <a:xfrm>
            <a:off x="707546" y="1119807"/>
            <a:ext cx="2777775" cy="307777"/>
          </a:xfrm>
          <a:prstGeom prst="rect">
            <a:avLst/>
          </a:prstGeom>
          <a:solidFill>
            <a:srgbClr val="F79646">
              <a:lumMod val="60000"/>
              <a:lumOff val="40000"/>
            </a:srgbClr>
          </a:solidFill>
          <a:ln w="2857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>
                <a:solidFill>
                  <a:prstClr val="black"/>
                </a:solidFill>
                <a:latin typeface="Calibri"/>
              </a:rPr>
              <a:t>Value segment transition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xmlns="" id="{A7FA53D2-5979-413B-9B2C-35B0E5263258}"/>
              </a:ext>
            </a:extLst>
          </p:cNvPr>
          <p:cNvCxnSpPr/>
          <p:nvPr/>
        </p:nvCxnSpPr>
        <p:spPr>
          <a:xfrm>
            <a:off x="2096434" y="1520664"/>
            <a:ext cx="0" cy="846386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E8726042-7E6B-4C7A-BF47-719A27368F51}"/>
              </a:ext>
            </a:extLst>
          </p:cNvPr>
          <p:cNvSpPr/>
          <p:nvPr/>
        </p:nvSpPr>
        <p:spPr>
          <a:xfrm>
            <a:off x="2111438" y="1520664"/>
            <a:ext cx="1372492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dirty="0">
                <a:solidFill>
                  <a:prstClr val="black"/>
                </a:solidFill>
              </a:rPr>
              <a:t>INR 2.1M</a:t>
            </a:r>
          </a:p>
          <a:p>
            <a:pPr algn="ctr"/>
            <a:r>
              <a:rPr lang="en-US" sz="1100" b="1" dirty="0">
                <a:solidFill>
                  <a:prstClr val="black"/>
                </a:solidFill>
              </a:rPr>
              <a:t>YTD sales</a:t>
            </a:r>
          </a:p>
          <a:p>
            <a:pPr algn="ctr"/>
            <a:r>
              <a:rPr lang="en-US" sz="1100" b="1" dirty="0">
                <a:solidFill>
                  <a:prstClr val="black"/>
                </a:solidFill>
              </a:rPr>
              <a:t>(Existing customers)</a:t>
            </a:r>
          </a:p>
          <a:p>
            <a:pPr algn="ctr"/>
            <a:r>
              <a:rPr lang="en-US" sz="1400" b="1" dirty="0">
                <a:solidFill>
                  <a:srgbClr val="00B050"/>
                </a:solidFill>
              </a:rPr>
              <a:t>4%</a:t>
            </a:r>
            <a:r>
              <a:rPr lang="en-US" sz="1400" b="1" dirty="0">
                <a:solidFill>
                  <a:prstClr val="black"/>
                </a:solidFill>
              </a:rPr>
              <a:t> YoY</a:t>
            </a:r>
            <a:endParaRPr lang="en-US" sz="3200" dirty="0"/>
          </a:p>
        </p:txBody>
      </p:sp>
      <p:sp>
        <p:nvSpPr>
          <p:cNvPr id="45" name="TextBox 2">
            <a:extLst>
              <a:ext uri="{FF2B5EF4-FFF2-40B4-BE49-F238E27FC236}">
                <a16:creationId xmlns:a16="http://schemas.microsoft.com/office/drawing/2014/main" xmlns="" id="{67C6632C-6B8D-4927-957A-506E2213F6E7}"/>
              </a:ext>
            </a:extLst>
          </p:cNvPr>
          <p:cNvSpPr txBox="1"/>
          <p:nvPr/>
        </p:nvSpPr>
        <p:spPr>
          <a:xfrm>
            <a:off x="3874817" y="2020955"/>
            <a:ext cx="2777775" cy="307777"/>
          </a:xfrm>
          <a:prstGeom prst="rect">
            <a:avLst/>
          </a:prstGeom>
          <a:solidFill>
            <a:srgbClr val="F79646">
              <a:lumMod val="60000"/>
              <a:lumOff val="40000"/>
            </a:srgbClr>
          </a:solidFill>
          <a:ln w="2857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>
                <a:solidFill>
                  <a:prstClr val="black"/>
                </a:solidFill>
                <a:latin typeface="Calibri"/>
              </a:rPr>
              <a:t>Product pricing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5" name="TextBox 2">
            <a:extLst>
              <a:ext uri="{FF2B5EF4-FFF2-40B4-BE49-F238E27FC236}">
                <a16:creationId xmlns:a16="http://schemas.microsoft.com/office/drawing/2014/main" xmlns="" id="{F66AF3ED-CCFF-49B4-B4D2-0B487412F843}"/>
              </a:ext>
            </a:extLst>
          </p:cNvPr>
          <p:cNvSpPr txBox="1"/>
          <p:nvPr/>
        </p:nvSpPr>
        <p:spPr>
          <a:xfrm>
            <a:off x="7654887" y="1647640"/>
            <a:ext cx="3914264" cy="523220"/>
          </a:xfrm>
          <a:prstGeom prst="rect">
            <a:avLst/>
          </a:prstGeom>
          <a:solidFill>
            <a:srgbClr val="F79646">
              <a:lumMod val="60000"/>
              <a:lumOff val="40000"/>
            </a:srgbClr>
          </a:solidFill>
          <a:ln w="2857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>
                <a:solidFill>
                  <a:prstClr val="black"/>
                </a:solidFill>
                <a:latin typeface="Calibri"/>
              </a:rPr>
              <a:t>Provides the weekly sales and YTD sales across Sodexo’s Existing customers.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xmlns="" id="{2B529D69-AAB9-4E81-9EAC-83B5F85D1F7C}"/>
              </a:ext>
            </a:extLst>
          </p:cNvPr>
          <p:cNvSpPr/>
          <p:nvPr/>
        </p:nvSpPr>
        <p:spPr>
          <a:xfrm>
            <a:off x="3808557" y="1053547"/>
            <a:ext cx="2844035" cy="88119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4" name="Group 113">
            <a:extLst>
              <a:ext uri="{FF2B5EF4-FFF2-40B4-BE49-F238E27FC236}">
                <a16:creationId xmlns:a16="http://schemas.microsoft.com/office/drawing/2014/main" xmlns="" id="{C262B0B2-2CDB-4DD8-B038-B3D83433C8A4}"/>
              </a:ext>
            </a:extLst>
          </p:cNvPr>
          <p:cNvGrpSpPr/>
          <p:nvPr/>
        </p:nvGrpSpPr>
        <p:grpSpPr>
          <a:xfrm>
            <a:off x="3994085" y="1136376"/>
            <a:ext cx="2479602" cy="301142"/>
            <a:chOff x="3994085" y="1136376"/>
            <a:chExt cx="2479602" cy="301142"/>
          </a:xfrm>
        </p:grpSpPr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xmlns="" id="{4C6CA650-9734-4085-9CAC-363301513C18}"/>
                </a:ext>
              </a:extLst>
            </p:cNvPr>
            <p:cNvGrpSpPr/>
            <p:nvPr/>
          </p:nvGrpSpPr>
          <p:grpSpPr>
            <a:xfrm>
              <a:off x="3994085" y="1136376"/>
              <a:ext cx="1094748" cy="301142"/>
              <a:chOff x="3874817" y="1136376"/>
              <a:chExt cx="1094748" cy="301142"/>
            </a:xfrm>
          </p:grpSpPr>
          <p:sp>
            <p:nvSpPr>
              <p:cNvPr id="108" name="Rectangle: Rounded Corners 107">
                <a:extLst>
                  <a:ext uri="{FF2B5EF4-FFF2-40B4-BE49-F238E27FC236}">
                    <a16:creationId xmlns:a16="http://schemas.microsoft.com/office/drawing/2014/main" xmlns="" id="{28D2A0F2-97D3-4331-8EF8-0DC2B6B45862}"/>
                  </a:ext>
                </a:extLst>
              </p:cNvPr>
              <p:cNvSpPr/>
              <p:nvPr/>
            </p:nvSpPr>
            <p:spPr>
              <a:xfrm>
                <a:off x="3874817" y="1136376"/>
                <a:ext cx="1094748" cy="301142"/>
              </a:xfrm>
              <a:prstGeom prst="round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000" b="1" i="1" dirty="0">
                    <a:solidFill>
                      <a:schemeClr val="tx1"/>
                    </a:solidFill>
                  </a:rPr>
                  <a:t>Customer type</a:t>
                </a:r>
              </a:p>
            </p:txBody>
          </p:sp>
          <p:sp>
            <p:nvSpPr>
              <p:cNvPr id="109" name="Flowchart: Merge 108">
                <a:extLst>
                  <a:ext uri="{FF2B5EF4-FFF2-40B4-BE49-F238E27FC236}">
                    <a16:creationId xmlns:a16="http://schemas.microsoft.com/office/drawing/2014/main" xmlns="" id="{97401158-C2BA-4B6C-9A7C-A7421E92C586}"/>
                  </a:ext>
                </a:extLst>
              </p:cNvPr>
              <p:cNvSpPr/>
              <p:nvPr/>
            </p:nvSpPr>
            <p:spPr>
              <a:xfrm>
                <a:off x="4765910" y="1219030"/>
                <a:ext cx="203655" cy="135835"/>
              </a:xfrm>
              <a:prstGeom prst="flowChartMerg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xmlns="" id="{FB840B4D-8CC4-4356-8770-E782556D0641}"/>
                </a:ext>
              </a:extLst>
            </p:cNvPr>
            <p:cNvGrpSpPr/>
            <p:nvPr/>
          </p:nvGrpSpPr>
          <p:grpSpPr>
            <a:xfrm>
              <a:off x="5378939" y="1136376"/>
              <a:ext cx="1094748" cy="301142"/>
              <a:chOff x="3874817" y="1136376"/>
              <a:chExt cx="1094748" cy="301142"/>
            </a:xfrm>
          </p:grpSpPr>
          <p:sp>
            <p:nvSpPr>
              <p:cNvPr id="112" name="Rectangle: Rounded Corners 111">
                <a:extLst>
                  <a:ext uri="{FF2B5EF4-FFF2-40B4-BE49-F238E27FC236}">
                    <a16:creationId xmlns:a16="http://schemas.microsoft.com/office/drawing/2014/main" xmlns="" id="{35F4A206-94F1-4D98-93EF-CC791DAD1627}"/>
                  </a:ext>
                </a:extLst>
              </p:cNvPr>
              <p:cNvSpPr/>
              <p:nvPr/>
            </p:nvSpPr>
            <p:spPr>
              <a:xfrm>
                <a:off x="3874817" y="1136376"/>
                <a:ext cx="1094748" cy="301142"/>
              </a:xfrm>
              <a:prstGeom prst="round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000" b="1" i="1" dirty="0">
                    <a:solidFill>
                      <a:schemeClr val="tx1"/>
                    </a:solidFill>
                  </a:rPr>
                  <a:t>Year</a:t>
                </a:r>
              </a:p>
            </p:txBody>
          </p:sp>
          <p:sp>
            <p:nvSpPr>
              <p:cNvPr id="113" name="Flowchart: Merge 112">
                <a:extLst>
                  <a:ext uri="{FF2B5EF4-FFF2-40B4-BE49-F238E27FC236}">
                    <a16:creationId xmlns:a16="http://schemas.microsoft.com/office/drawing/2014/main" xmlns="" id="{15A17A71-B180-4ACE-A4B4-8E7E2A2E1008}"/>
                  </a:ext>
                </a:extLst>
              </p:cNvPr>
              <p:cNvSpPr/>
              <p:nvPr/>
            </p:nvSpPr>
            <p:spPr>
              <a:xfrm>
                <a:off x="4765910" y="1219030"/>
                <a:ext cx="203655" cy="135835"/>
              </a:xfrm>
              <a:prstGeom prst="flowChartMerg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xmlns="" id="{3116EE55-8F8E-467F-85B7-E1A8DE82EE96}"/>
              </a:ext>
            </a:extLst>
          </p:cNvPr>
          <p:cNvGrpSpPr/>
          <p:nvPr/>
        </p:nvGrpSpPr>
        <p:grpSpPr>
          <a:xfrm>
            <a:off x="3994085" y="1527315"/>
            <a:ext cx="2479602" cy="301142"/>
            <a:chOff x="3994085" y="1136376"/>
            <a:chExt cx="2479602" cy="301142"/>
          </a:xfrm>
        </p:grpSpPr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xmlns="" id="{468E7B74-2981-4812-9442-D47874F29F78}"/>
                </a:ext>
              </a:extLst>
            </p:cNvPr>
            <p:cNvGrpSpPr/>
            <p:nvPr/>
          </p:nvGrpSpPr>
          <p:grpSpPr>
            <a:xfrm>
              <a:off x="3994085" y="1136376"/>
              <a:ext cx="1094748" cy="301142"/>
              <a:chOff x="3874817" y="1136376"/>
              <a:chExt cx="1094748" cy="301142"/>
            </a:xfrm>
          </p:grpSpPr>
          <p:sp>
            <p:nvSpPr>
              <p:cNvPr id="120" name="Rectangle: Rounded Corners 119">
                <a:extLst>
                  <a:ext uri="{FF2B5EF4-FFF2-40B4-BE49-F238E27FC236}">
                    <a16:creationId xmlns:a16="http://schemas.microsoft.com/office/drawing/2014/main" xmlns="" id="{B532D023-1399-4C4B-8AAC-2127D6227F54}"/>
                  </a:ext>
                </a:extLst>
              </p:cNvPr>
              <p:cNvSpPr/>
              <p:nvPr/>
            </p:nvSpPr>
            <p:spPr>
              <a:xfrm>
                <a:off x="3874817" y="1136376"/>
                <a:ext cx="1094748" cy="301142"/>
              </a:xfrm>
              <a:prstGeom prst="round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000" b="1" i="1" dirty="0">
                    <a:solidFill>
                      <a:schemeClr val="tx1"/>
                    </a:solidFill>
                  </a:rPr>
                  <a:t>Store type</a:t>
                </a:r>
              </a:p>
            </p:txBody>
          </p:sp>
          <p:sp>
            <p:nvSpPr>
              <p:cNvPr id="121" name="Flowchart: Merge 120">
                <a:extLst>
                  <a:ext uri="{FF2B5EF4-FFF2-40B4-BE49-F238E27FC236}">
                    <a16:creationId xmlns:a16="http://schemas.microsoft.com/office/drawing/2014/main" xmlns="" id="{F032D361-AD36-4575-AE4A-97D5EA14D08F}"/>
                  </a:ext>
                </a:extLst>
              </p:cNvPr>
              <p:cNvSpPr/>
              <p:nvPr/>
            </p:nvSpPr>
            <p:spPr>
              <a:xfrm>
                <a:off x="4765910" y="1219030"/>
                <a:ext cx="203655" cy="135835"/>
              </a:xfrm>
              <a:prstGeom prst="flowChartMerg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xmlns="" id="{9D723547-B656-40B9-86FE-EC7649065549}"/>
                </a:ext>
              </a:extLst>
            </p:cNvPr>
            <p:cNvGrpSpPr/>
            <p:nvPr/>
          </p:nvGrpSpPr>
          <p:grpSpPr>
            <a:xfrm>
              <a:off x="5378939" y="1136376"/>
              <a:ext cx="1094748" cy="301142"/>
              <a:chOff x="3874817" y="1136376"/>
              <a:chExt cx="1094748" cy="301142"/>
            </a:xfrm>
          </p:grpSpPr>
          <p:sp>
            <p:nvSpPr>
              <p:cNvPr id="118" name="Rectangle: Rounded Corners 117">
                <a:extLst>
                  <a:ext uri="{FF2B5EF4-FFF2-40B4-BE49-F238E27FC236}">
                    <a16:creationId xmlns:a16="http://schemas.microsoft.com/office/drawing/2014/main" xmlns="" id="{F737ECF5-72B3-4E22-9385-A4A8C822232C}"/>
                  </a:ext>
                </a:extLst>
              </p:cNvPr>
              <p:cNvSpPr/>
              <p:nvPr/>
            </p:nvSpPr>
            <p:spPr>
              <a:xfrm>
                <a:off x="3874817" y="1136376"/>
                <a:ext cx="1094748" cy="301142"/>
              </a:xfrm>
              <a:prstGeom prst="round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000" b="1" i="1" dirty="0">
                    <a:solidFill>
                      <a:schemeClr val="tx1"/>
                    </a:solidFill>
                  </a:rPr>
                  <a:t>Cuisine type</a:t>
                </a:r>
              </a:p>
            </p:txBody>
          </p:sp>
          <p:sp>
            <p:nvSpPr>
              <p:cNvPr id="119" name="Flowchart: Merge 118">
                <a:extLst>
                  <a:ext uri="{FF2B5EF4-FFF2-40B4-BE49-F238E27FC236}">
                    <a16:creationId xmlns:a16="http://schemas.microsoft.com/office/drawing/2014/main" xmlns="" id="{73CC271B-2187-40C1-AD1E-C0C31377E402}"/>
                  </a:ext>
                </a:extLst>
              </p:cNvPr>
              <p:cNvSpPr/>
              <p:nvPr/>
            </p:nvSpPr>
            <p:spPr>
              <a:xfrm>
                <a:off x="4765910" y="1219030"/>
                <a:ext cx="203655" cy="135835"/>
              </a:xfrm>
              <a:prstGeom prst="flowChartMerg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xmlns="" id="{EC612384-9056-46D1-A78B-4BB0407C0384}"/>
              </a:ext>
            </a:extLst>
          </p:cNvPr>
          <p:cNvCxnSpPr>
            <a:cxnSpLocks/>
            <a:stCxn id="26" idx="3"/>
            <a:endCxn id="105" idx="1"/>
          </p:cNvCxnSpPr>
          <p:nvPr/>
        </p:nvCxnSpPr>
        <p:spPr>
          <a:xfrm flipV="1">
            <a:off x="3483930" y="1909250"/>
            <a:ext cx="4170957" cy="119246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5" name="TextBox 2">
            <a:extLst>
              <a:ext uri="{FF2B5EF4-FFF2-40B4-BE49-F238E27FC236}">
                <a16:creationId xmlns:a16="http://schemas.microsoft.com/office/drawing/2014/main" xmlns="" id="{F5157FBB-1C03-4752-8CBF-131B0A2A816D}"/>
              </a:ext>
            </a:extLst>
          </p:cNvPr>
          <p:cNvSpPr txBox="1"/>
          <p:nvPr/>
        </p:nvSpPr>
        <p:spPr>
          <a:xfrm>
            <a:off x="7654887" y="2403866"/>
            <a:ext cx="3914264" cy="523220"/>
          </a:xfrm>
          <a:prstGeom prst="rect">
            <a:avLst/>
          </a:prstGeom>
          <a:solidFill>
            <a:srgbClr val="F79646">
              <a:lumMod val="60000"/>
              <a:lumOff val="40000"/>
            </a:srgbClr>
          </a:solidFill>
          <a:ln w="2857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>
                <a:solidFill>
                  <a:prstClr val="black"/>
                </a:solidFill>
                <a:latin typeface="Calibri"/>
              </a:rPr>
              <a:t>Provides  sales trends across various engagement levels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9" name="TextBox 2">
            <a:extLst>
              <a:ext uri="{FF2B5EF4-FFF2-40B4-BE49-F238E27FC236}">
                <a16:creationId xmlns:a16="http://schemas.microsoft.com/office/drawing/2014/main" xmlns="" id="{7042F905-C123-4C7F-8CAD-9DAACE115199}"/>
              </a:ext>
            </a:extLst>
          </p:cNvPr>
          <p:cNvSpPr txBox="1"/>
          <p:nvPr/>
        </p:nvSpPr>
        <p:spPr>
          <a:xfrm>
            <a:off x="7654887" y="1106857"/>
            <a:ext cx="3914264" cy="307777"/>
          </a:xfrm>
          <a:prstGeom prst="rect">
            <a:avLst/>
          </a:prstGeom>
          <a:solidFill>
            <a:srgbClr val="F79646">
              <a:lumMod val="60000"/>
              <a:lumOff val="40000"/>
            </a:srgbClr>
          </a:solidFill>
          <a:ln w="2857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>
                <a:solidFill>
                  <a:prstClr val="black"/>
                </a:solidFill>
                <a:latin typeface="Calibri"/>
              </a:rPr>
              <a:t>Business Filters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xmlns="" id="{7D01229D-7E4C-46BE-8824-E9430DCF4931}"/>
              </a:ext>
            </a:extLst>
          </p:cNvPr>
          <p:cNvCxnSpPr>
            <a:cxnSpLocks/>
            <a:stCxn id="107" idx="3"/>
            <a:endCxn id="129" idx="1"/>
          </p:cNvCxnSpPr>
          <p:nvPr/>
        </p:nvCxnSpPr>
        <p:spPr>
          <a:xfrm flipV="1">
            <a:off x="6652592" y="1260746"/>
            <a:ext cx="1002295" cy="233401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2" name="TextBox 2">
            <a:extLst>
              <a:ext uri="{FF2B5EF4-FFF2-40B4-BE49-F238E27FC236}">
                <a16:creationId xmlns:a16="http://schemas.microsoft.com/office/drawing/2014/main" xmlns="" id="{9DE06ECE-E064-4E17-AA67-0133EE52FF5F}"/>
              </a:ext>
            </a:extLst>
          </p:cNvPr>
          <p:cNvSpPr txBox="1"/>
          <p:nvPr/>
        </p:nvSpPr>
        <p:spPr>
          <a:xfrm>
            <a:off x="7654887" y="3150251"/>
            <a:ext cx="3914264" cy="523220"/>
          </a:xfrm>
          <a:prstGeom prst="rect">
            <a:avLst/>
          </a:prstGeom>
          <a:solidFill>
            <a:srgbClr val="F79646">
              <a:lumMod val="60000"/>
              <a:lumOff val="40000"/>
            </a:srgbClr>
          </a:solidFill>
          <a:ln w="2857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>
                <a:solidFill>
                  <a:prstClr val="black"/>
                </a:solidFill>
                <a:latin typeface="Calibri"/>
              </a:rPr>
              <a:t>Price volume trend across time for a store-product combination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5" name="TextBox 2">
            <a:extLst>
              <a:ext uri="{FF2B5EF4-FFF2-40B4-BE49-F238E27FC236}">
                <a16:creationId xmlns:a16="http://schemas.microsoft.com/office/drawing/2014/main" xmlns="" id="{D0DC8EEC-D2C5-425A-9D90-9C7C9C78FE6E}"/>
              </a:ext>
            </a:extLst>
          </p:cNvPr>
          <p:cNvSpPr txBox="1"/>
          <p:nvPr/>
        </p:nvSpPr>
        <p:spPr>
          <a:xfrm>
            <a:off x="7654887" y="4605429"/>
            <a:ext cx="3914264" cy="738664"/>
          </a:xfrm>
          <a:prstGeom prst="rect">
            <a:avLst/>
          </a:prstGeom>
          <a:solidFill>
            <a:srgbClr val="F79646">
              <a:lumMod val="60000"/>
              <a:lumOff val="40000"/>
            </a:srgbClr>
          </a:solidFill>
          <a:ln w="2857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>
                <a:solidFill>
                  <a:prstClr val="black"/>
                </a:solidFill>
                <a:latin typeface="Calibri"/>
              </a:rPr>
              <a:t>Directional price recommendations provided for different store-product combinations based on product, competitor, store and purchase patterns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55" name="Table 54">
            <a:extLst>
              <a:ext uri="{FF2B5EF4-FFF2-40B4-BE49-F238E27FC236}">
                <a16:creationId xmlns:a16="http://schemas.microsoft.com/office/drawing/2014/main" xmlns="" id="{E7F57038-F107-4A24-BC79-F1D562EB99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6032024"/>
              </p:ext>
            </p:extLst>
          </p:nvPr>
        </p:nvGraphicFramePr>
        <p:xfrm>
          <a:off x="774291" y="4596922"/>
          <a:ext cx="2660072" cy="12749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5018">
                  <a:extLst>
                    <a:ext uri="{9D8B030D-6E8A-4147-A177-3AD203B41FA5}">
                      <a16:colId xmlns:a16="http://schemas.microsoft.com/office/drawing/2014/main" xmlns="" val="2460319979"/>
                    </a:ext>
                  </a:extLst>
                </a:gridCol>
                <a:gridCol w="665018">
                  <a:extLst>
                    <a:ext uri="{9D8B030D-6E8A-4147-A177-3AD203B41FA5}">
                      <a16:colId xmlns:a16="http://schemas.microsoft.com/office/drawing/2014/main" xmlns="" val="3842728513"/>
                    </a:ext>
                  </a:extLst>
                </a:gridCol>
                <a:gridCol w="665018">
                  <a:extLst>
                    <a:ext uri="{9D8B030D-6E8A-4147-A177-3AD203B41FA5}">
                      <a16:colId xmlns:a16="http://schemas.microsoft.com/office/drawing/2014/main" xmlns="" val="3751382598"/>
                    </a:ext>
                  </a:extLst>
                </a:gridCol>
                <a:gridCol w="665018">
                  <a:extLst>
                    <a:ext uri="{9D8B030D-6E8A-4147-A177-3AD203B41FA5}">
                      <a16:colId xmlns:a16="http://schemas.microsoft.com/office/drawing/2014/main" xmlns="" val="3152165895"/>
                    </a:ext>
                  </a:extLst>
                </a:gridCol>
              </a:tblGrid>
              <a:tr h="318729">
                <a:tc>
                  <a:txBody>
                    <a:bodyPr/>
                    <a:lstStyle/>
                    <a:p>
                      <a:endParaRPr lang="en-IN" sz="900" dirty="0"/>
                    </a:p>
                  </a:txBody>
                  <a:tcPr marL="83127" marR="83127" marT="41564" marB="41564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LOW</a:t>
                      </a:r>
                      <a:endParaRPr lang="en-IN" sz="800" dirty="0"/>
                    </a:p>
                  </a:txBody>
                  <a:tcPr marL="83127" marR="83127" marT="41564" marB="41564" anchor="ctr">
                    <a:solidFill>
                      <a:srgbClr val="0097A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MEDIUM</a:t>
                      </a:r>
                      <a:endParaRPr lang="en-IN" sz="800" dirty="0"/>
                    </a:p>
                  </a:txBody>
                  <a:tcPr marL="83127" marR="83127" marT="41564" marB="41564" anchor="ctr">
                    <a:solidFill>
                      <a:srgbClr val="0097A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HIGH</a:t>
                      </a:r>
                      <a:endParaRPr lang="en-IN" sz="800" dirty="0"/>
                    </a:p>
                  </a:txBody>
                  <a:tcPr marL="83127" marR="83127" marT="41564" marB="41564" anchor="ctr">
                    <a:solidFill>
                      <a:srgbClr val="0097A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7859055"/>
                  </a:ext>
                </a:extLst>
              </a:tr>
              <a:tr h="318729"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solidFill>
                            <a:schemeClr val="bg1"/>
                          </a:solidFill>
                        </a:rPr>
                        <a:t>LOW</a:t>
                      </a:r>
                      <a:endParaRPr lang="en-IN" sz="800" b="1" dirty="0">
                        <a:solidFill>
                          <a:schemeClr val="bg1"/>
                        </a:solidFill>
                      </a:endParaRPr>
                    </a:p>
                  </a:txBody>
                  <a:tcPr marL="83127" marR="83127" marT="41564" marB="41564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bg1"/>
                          </a:solidFill>
                        </a:rPr>
                        <a:t>2%</a:t>
                      </a:r>
                      <a:endParaRPr lang="en-IN" sz="900" dirty="0">
                        <a:solidFill>
                          <a:schemeClr val="bg1"/>
                        </a:solidFill>
                      </a:endParaRPr>
                    </a:p>
                  </a:txBody>
                  <a:tcPr marL="83127" marR="83127" marT="41564" marB="41564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bg1"/>
                          </a:solidFill>
                        </a:rPr>
                        <a:t>1%</a:t>
                      </a:r>
                      <a:endParaRPr lang="en-IN" sz="900" dirty="0">
                        <a:solidFill>
                          <a:schemeClr val="bg1"/>
                        </a:solidFill>
                      </a:endParaRPr>
                    </a:p>
                  </a:txBody>
                  <a:tcPr marL="83127" marR="83127" marT="41564" marB="41564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bg1"/>
                          </a:solidFill>
                        </a:rPr>
                        <a:t>1%</a:t>
                      </a:r>
                      <a:endParaRPr lang="en-IN" sz="900" dirty="0">
                        <a:solidFill>
                          <a:schemeClr val="bg1"/>
                        </a:solidFill>
                      </a:endParaRPr>
                    </a:p>
                  </a:txBody>
                  <a:tcPr marL="83127" marR="83127" marT="41564" marB="41564" anchor="ctr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437113889"/>
                  </a:ext>
                </a:extLst>
              </a:tr>
              <a:tr h="318729"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solidFill>
                            <a:schemeClr val="bg1"/>
                          </a:solidFill>
                        </a:rPr>
                        <a:t>MEDIUM</a:t>
                      </a:r>
                      <a:endParaRPr lang="en-IN" sz="800" b="1" dirty="0">
                        <a:solidFill>
                          <a:schemeClr val="bg1"/>
                        </a:solidFill>
                      </a:endParaRPr>
                    </a:p>
                  </a:txBody>
                  <a:tcPr marL="83127" marR="83127" marT="41564" marB="41564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bg1"/>
                          </a:solidFill>
                        </a:rPr>
                        <a:t>-1%</a:t>
                      </a:r>
                      <a:endParaRPr lang="en-IN" sz="900" dirty="0">
                        <a:solidFill>
                          <a:schemeClr val="bg1"/>
                        </a:solidFill>
                      </a:endParaRPr>
                    </a:p>
                  </a:txBody>
                  <a:tcPr marL="83127" marR="83127" marT="41564" marB="41564" anchor="ctr">
                    <a:solidFill>
                      <a:srgbClr val="F0623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bg1"/>
                          </a:solidFill>
                        </a:rPr>
                        <a:t>3%</a:t>
                      </a:r>
                      <a:endParaRPr lang="en-IN" sz="900" dirty="0">
                        <a:solidFill>
                          <a:schemeClr val="bg1"/>
                        </a:solidFill>
                      </a:endParaRPr>
                    </a:p>
                  </a:txBody>
                  <a:tcPr marL="83127" marR="83127" marT="41564" marB="41564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bg1"/>
                          </a:solidFill>
                        </a:rPr>
                        <a:t>1%</a:t>
                      </a:r>
                      <a:endParaRPr lang="en-IN" sz="900" dirty="0">
                        <a:solidFill>
                          <a:schemeClr val="bg1"/>
                        </a:solidFill>
                      </a:endParaRPr>
                    </a:p>
                  </a:txBody>
                  <a:tcPr marL="83127" marR="83127" marT="41564" marB="41564" anchor="ctr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267208849"/>
                  </a:ext>
                </a:extLst>
              </a:tr>
              <a:tr h="318729"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solidFill>
                            <a:schemeClr val="bg1"/>
                          </a:solidFill>
                        </a:rPr>
                        <a:t>HIGH</a:t>
                      </a:r>
                      <a:endParaRPr lang="en-IN" sz="800" b="1" dirty="0">
                        <a:solidFill>
                          <a:schemeClr val="bg1"/>
                        </a:solidFill>
                      </a:endParaRPr>
                    </a:p>
                  </a:txBody>
                  <a:tcPr marL="83127" marR="83127" marT="41564" marB="41564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bg1"/>
                          </a:solidFill>
                        </a:rPr>
                        <a:t>-1%</a:t>
                      </a:r>
                      <a:endParaRPr lang="en-IN" sz="900" dirty="0">
                        <a:solidFill>
                          <a:schemeClr val="bg1"/>
                        </a:solidFill>
                      </a:endParaRPr>
                    </a:p>
                  </a:txBody>
                  <a:tcPr marL="83127" marR="83127" marT="41564" marB="41564" anchor="ctr">
                    <a:solidFill>
                      <a:srgbClr val="F0623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bg1"/>
                          </a:solidFill>
                        </a:rPr>
                        <a:t>-4%</a:t>
                      </a:r>
                      <a:endParaRPr lang="en-IN" sz="900" dirty="0">
                        <a:solidFill>
                          <a:schemeClr val="bg1"/>
                        </a:solidFill>
                      </a:endParaRPr>
                    </a:p>
                  </a:txBody>
                  <a:tcPr marL="83127" marR="83127" marT="41564" marB="41564" anchor="ctr">
                    <a:solidFill>
                      <a:srgbClr val="F0623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bg1"/>
                          </a:solidFill>
                        </a:rPr>
                        <a:t>2%</a:t>
                      </a:r>
                      <a:endParaRPr lang="en-IN" sz="900" dirty="0">
                        <a:solidFill>
                          <a:schemeClr val="bg1"/>
                        </a:solidFill>
                      </a:endParaRPr>
                    </a:p>
                  </a:txBody>
                  <a:tcPr marL="83127" marR="83127" marT="41564" marB="41564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510124861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B07BAD6A-65CF-4A98-89F9-1141B63F43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0665" y="2657720"/>
            <a:ext cx="2784657" cy="16737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7E8A5024-1CC9-48CC-82AA-70BBF97C24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56713" y="2753546"/>
            <a:ext cx="2820159" cy="1695096"/>
          </a:xfrm>
          <a:prstGeom prst="rect">
            <a:avLst/>
          </a:prstGeom>
        </p:spPr>
      </p:pic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xmlns="" id="{A1E76BF6-588F-41B5-B399-2EAB21B88E77}"/>
              </a:ext>
            </a:extLst>
          </p:cNvPr>
          <p:cNvCxnSpPr>
            <a:cxnSpLocks/>
            <a:endCxn id="125" idx="1"/>
          </p:cNvCxnSpPr>
          <p:nvPr/>
        </p:nvCxnSpPr>
        <p:spPr>
          <a:xfrm flipV="1">
            <a:off x="3483909" y="2665476"/>
            <a:ext cx="4170978" cy="510802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xmlns="" id="{6D0AD465-958C-487E-B7D3-3D249E9DC168}"/>
              </a:ext>
            </a:extLst>
          </p:cNvPr>
          <p:cNvCxnSpPr>
            <a:cxnSpLocks/>
            <a:endCxn id="132" idx="1"/>
          </p:cNvCxnSpPr>
          <p:nvPr/>
        </p:nvCxnSpPr>
        <p:spPr>
          <a:xfrm>
            <a:off x="6676872" y="3149146"/>
            <a:ext cx="978015" cy="262715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xmlns="" id="{5A8F84A1-2DA2-492A-9E8D-B25A49E69B32}"/>
              </a:ext>
            </a:extLst>
          </p:cNvPr>
          <p:cNvCxnSpPr>
            <a:cxnSpLocks/>
            <a:endCxn id="135" idx="1"/>
          </p:cNvCxnSpPr>
          <p:nvPr/>
        </p:nvCxnSpPr>
        <p:spPr>
          <a:xfrm flipV="1">
            <a:off x="6718852" y="4974761"/>
            <a:ext cx="936035" cy="630212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60" name="Group 59">
            <a:extLst>
              <a:ext uri="{FF2B5EF4-FFF2-40B4-BE49-F238E27FC236}">
                <a16:creationId xmlns:a16="http://schemas.microsoft.com/office/drawing/2014/main" xmlns="" id="{0980AD04-BF7E-4847-A18F-8540185B5746}"/>
              </a:ext>
            </a:extLst>
          </p:cNvPr>
          <p:cNvGrpSpPr/>
          <p:nvPr/>
        </p:nvGrpSpPr>
        <p:grpSpPr>
          <a:xfrm>
            <a:off x="3994085" y="2395333"/>
            <a:ext cx="2479602" cy="301142"/>
            <a:chOff x="3994085" y="1136376"/>
            <a:chExt cx="2479602" cy="301142"/>
          </a:xfrm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xmlns="" id="{FD15050C-C475-4E14-891F-B9D797F34232}"/>
                </a:ext>
              </a:extLst>
            </p:cNvPr>
            <p:cNvGrpSpPr/>
            <p:nvPr/>
          </p:nvGrpSpPr>
          <p:grpSpPr>
            <a:xfrm>
              <a:off x="3994085" y="1136376"/>
              <a:ext cx="1094748" cy="301142"/>
              <a:chOff x="3874817" y="1136376"/>
              <a:chExt cx="1094748" cy="301142"/>
            </a:xfrm>
          </p:grpSpPr>
          <p:sp>
            <p:nvSpPr>
              <p:cNvPr id="65" name="Rectangle: Rounded Corners 64">
                <a:extLst>
                  <a:ext uri="{FF2B5EF4-FFF2-40B4-BE49-F238E27FC236}">
                    <a16:creationId xmlns:a16="http://schemas.microsoft.com/office/drawing/2014/main" xmlns="" id="{81A94E74-0417-4538-8A6B-FA3B0D833259}"/>
                  </a:ext>
                </a:extLst>
              </p:cNvPr>
              <p:cNvSpPr/>
              <p:nvPr/>
            </p:nvSpPr>
            <p:spPr>
              <a:xfrm>
                <a:off x="3874817" y="1136376"/>
                <a:ext cx="1094748" cy="301142"/>
              </a:xfrm>
              <a:prstGeom prst="round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000" b="1" i="1" dirty="0">
                    <a:solidFill>
                      <a:schemeClr val="tx1"/>
                    </a:solidFill>
                  </a:rPr>
                  <a:t>Store Name</a:t>
                </a:r>
              </a:p>
            </p:txBody>
          </p:sp>
          <p:sp>
            <p:nvSpPr>
              <p:cNvPr id="66" name="Flowchart: Merge 65">
                <a:extLst>
                  <a:ext uri="{FF2B5EF4-FFF2-40B4-BE49-F238E27FC236}">
                    <a16:creationId xmlns:a16="http://schemas.microsoft.com/office/drawing/2014/main" xmlns="" id="{EE7B2073-94AF-4173-9C02-2124E2E87A92}"/>
                  </a:ext>
                </a:extLst>
              </p:cNvPr>
              <p:cNvSpPr/>
              <p:nvPr/>
            </p:nvSpPr>
            <p:spPr>
              <a:xfrm>
                <a:off x="4765910" y="1219030"/>
                <a:ext cx="203655" cy="135835"/>
              </a:xfrm>
              <a:prstGeom prst="flowChartMerg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xmlns="" id="{F34984E0-BBB6-4F55-ADCF-7FEA8E9FF3AF}"/>
                </a:ext>
              </a:extLst>
            </p:cNvPr>
            <p:cNvGrpSpPr/>
            <p:nvPr/>
          </p:nvGrpSpPr>
          <p:grpSpPr>
            <a:xfrm>
              <a:off x="5378939" y="1136376"/>
              <a:ext cx="1094748" cy="301142"/>
              <a:chOff x="3874817" y="1136376"/>
              <a:chExt cx="1094748" cy="301142"/>
            </a:xfrm>
          </p:grpSpPr>
          <p:sp>
            <p:nvSpPr>
              <p:cNvPr id="63" name="Rectangle: Rounded Corners 62">
                <a:extLst>
                  <a:ext uri="{FF2B5EF4-FFF2-40B4-BE49-F238E27FC236}">
                    <a16:creationId xmlns:a16="http://schemas.microsoft.com/office/drawing/2014/main" xmlns="" id="{5105D451-77DC-4E4E-A1BE-1FDE5FD45B2E}"/>
                  </a:ext>
                </a:extLst>
              </p:cNvPr>
              <p:cNvSpPr/>
              <p:nvPr/>
            </p:nvSpPr>
            <p:spPr>
              <a:xfrm>
                <a:off x="3874817" y="1136376"/>
                <a:ext cx="1094748" cy="301142"/>
              </a:xfrm>
              <a:prstGeom prst="round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000" b="1" i="1" dirty="0">
                    <a:solidFill>
                      <a:schemeClr val="tx1"/>
                    </a:solidFill>
                  </a:rPr>
                  <a:t>Product Name</a:t>
                </a:r>
              </a:p>
            </p:txBody>
          </p:sp>
          <p:sp>
            <p:nvSpPr>
              <p:cNvPr id="64" name="Flowchart: Merge 63">
                <a:extLst>
                  <a:ext uri="{FF2B5EF4-FFF2-40B4-BE49-F238E27FC236}">
                    <a16:creationId xmlns:a16="http://schemas.microsoft.com/office/drawing/2014/main" xmlns="" id="{97133688-D900-44F0-8622-900188750689}"/>
                  </a:ext>
                </a:extLst>
              </p:cNvPr>
              <p:cNvSpPr/>
              <p:nvPr/>
            </p:nvSpPr>
            <p:spPr>
              <a:xfrm>
                <a:off x="4765910" y="1219030"/>
                <a:ext cx="203655" cy="135835"/>
              </a:xfrm>
              <a:prstGeom prst="flowChartMerg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xmlns="" id="{AD6DC935-2CEB-49BC-B7F1-3FE3A4FE7ADB}"/>
              </a:ext>
            </a:extLst>
          </p:cNvPr>
          <p:cNvSpPr/>
          <p:nvPr/>
        </p:nvSpPr>
        <p:spPr>
          <a:xfrm>
            <a:off x="3925335" y="5591072"/>
            <a:ext cx="1272208" cy="331927"/>
          </a:xfrm>
          <a:prstGeom prst="roundRect">
            <a:avLst/>
          </a:prstGeom>
          <a:solidFill>
            <a:srgbClr val="00B05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i="1" dirty="0">
                <a:solidFill>
                  <a:schemeClr val="tx1"/>
                </a:solidFill>
              </a:rPr>
              <a:t>Store details</a:t>
            </a:r>
          </a:p>
        </p:txBody>
      </p: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xmlns="" id="{714BEF80-31C4-44E8-BF9B-2F432E736AAF}"/>
              </a:ext>
            </a:extLst>
          </p:cNvPr>
          <p:cNvSpPr/>
          <p:nvPr/>
        </p:nvSpPr>
        <p:spPr>
          <a:xfrm>
            <a:off x="5470152" y="5205170"/>
            <a:ext cx="1182440" cy="331927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i="1" dirty="0">
                <a:solidFill>
                  <a:schemeClr val="tx1"/>
                </a:solidFill>
              </a:rPr>
              <a:t>Competitor details</a:t>
            </a:r>
          </a:p>
        </p:txBody>
      </p:sp>
      <p:sp>
        <p:nvSpPr>
          <p:cNvPr id="74" name="Rectangle: Rounded Corners 73">
            <a:extLst>
              <a:ext uri="{FF2B5EF4-FFF2-40B4-BE49-F238E27FC236}">
                <a16:creationId xmlns:a16="http://schemas.microsoft.com/office/drawing/2014/main" xmlns="" id="{96E88D2C-76BA-4ECD-BEA0-6E19A090B534}"/>
              </a:ext>
            </a:extLst>
          </p:cNvPr>
          <p:cNvSpPr/>
          <p:nvPr/>
        </p:nvSpPr>
        <p:spPr>
          <a:xfrm>
            <a:off x="5470152" y="5592226"/>
            <a:ext cx="1182440" cy="331927"/>
          </a:xfrm>
          <a:prstGeom prst="roundRect">
            <a:avLst/>
          </a:prstGeom>
          <a:solidFill>
            <a:srgbClr val="00B05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i="1" dirty="0">
                <a:solidFill>
                  <a:schemeClr val="tx1"/>
                </a:solidFill>
              </a:rPr>
              <a:t>Purchase patterns</a:t>
            </a:r>
          </a:p>
        </p:txBody>
      </p:sp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xmlns="" id="{CDFDCB21-7D9F-4A83-98E0-4D01239B9AF9}"/>
              </a:ext>
            </a:extLst>
          </p:cNvPr>
          <p:cNvSpPr/>
          <p:nvPr/>
        </p:nvSpPr>
        <p:spPr>
          <a:xfrm>
            <a:off x="3925335" y="5205170"/>
            <a:ext cx="1272208" cy="331927"/>
          </a:xfrm>
          <a:prstGeom prst="roundRect">
            <a:avLst/>
          </a:prstGeom>
          <a:solidFill>
            <a:srgbClr val="00B05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i="1" dirty="0">
                <a:solidFill>
                  <a:schemeClr val="tx1"/>
                </a:solidFill>
              </a:rPr>
              <a:t>Product details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8FFA1AC7-C30F-4C8B-AA76-BC3A33EC4316}"/>
              </a:ext>
            </a:extLst>
          </p:cNvPr>
          <p:cNvSpPr/>
          <p:nvPr/>
        </p:nvSpPr>
        <p:spPr>
          <a:xfrm>
            <a:off x="4484164" y="4624657"/>
            <a:ext cx="1559081" cy="5309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US" b="1" dirty="0">
                <a:solidFill>
                  <a:prstClr val="black"/>
                </a:solidFill>
              </a:rPr>
              <a:t>Price Increase </a:t>
            </a:r>
          </a:p>
          <a:p>
            <a:pPr lvl="0" algn="ctr">
              <a:defRPr/>
            </a:pPr>
            <a:r>
              <a:rPr lang="en-US" sz="1050" b="1" dirty="0">
                <a:solidFill>
                  <a:prstClr val="black"/>
                </a:solidFill>
              </a:rPr>
              <a:t>recommended</a:t>
            </a:r>
            <a:endParaRPr lang="en-US" sz="1050" dirty="0">
              <a:solidFill>
                <a:prstClr val="black"/>
              </a:solidFill>
            </a:endParaRPr>
          </a:p>
        </p:txBody>
      </p:sp>
      <p:sp>
        <p:nvSpPr>
          <p:cNvPr id="78" name="TextBox 2">
            <a:extLst>
              <a:ext uri="{FF2B5EF4-FFF2-40B4-BE49-F238E27FC236}">
                <a16:creationId xmlns:a16="http://schemas.microsoft.com/office/drawing/2014/main" xmlns="" id="{B3617DCD-1FC9-4E91-BEF1-F3C8969BB4A9}"/>
              </a:ext>
            </a:extLst>
          </p:cNvPr>
          <p:cNvSpPr txBox="1"/>
          <p:nvPr/>
        </p:nvSpPr>
        <p:spPr>
          <a:xfrm>
            <a:off x="7654887" y="3790423"/>
            <a:ext cx="3914264" cy="523220"/>
          </a:xfrm>
          <a:prstGeom prst="rect">
            <a:avLst/>
          </a:prstGeom>
          <a:solidFill>
            <a:srgbClr val="F79646">
              <a:lumMod val="60000"/>
              <a:lumOff val="40000"/>
            </a:srgbClr>
          </a:solidFill>
          <a:ln w="2857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>
                <a:solidFill>
                  <a:prstClr val="black"/>
                </a:solidFill>
                <a:latin typeface="Calibri"/>
              </a:rPr>
              <a:t>Demand transference chart across engagement levels provides a deep dive into revenue variations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xmlns="" id="{E8DBE2A3-1FC9-4006-8F05-363EE3CCCBB9}"/>
              </a:ext>
            </a:extLst>
          </p:cNvPr>
          <p:cNvCxnSpPr>
            <a:cxnSpLocks/>
            <a:endCxn id="78" idx="1"/>
          </p:cNvCxnSpPr>
          <p:nvPr/>
        </p:nvCxnSpPr>
        <p:spPr>
          <a:xfrm flipV="1">
            <a:off x="3392662" y="4052033"/>
            <a:ext cx="4262225" cy="838084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3831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05737D00-85FA-4863-B8BE-E2E2AA4FC3B4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9911" y="237058"/>
            <a:ext cx="188976" cy="55473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0D90BE0F-8A03-46A6-9192-D9E9B67F022C}"/>
              </a:ext>
            </a:extLst>
          </p:cNvPr>
          <p:cNvSpPr txBox="1"/>
          <p:nvPr/>
        </p:nvSpPr>
        <p:spPr>
          <a:xfrm>
            <a:off x="619455" y="333095"/>
            <a:ext cx="10882605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>
              <a:defRPr/>
            </a:pPr>
            <a:r>
              <a:rPr lang="en-IN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Timelines and breakup of tasks for Sodexo</a:t>
            </a:r>
            <a:endParaRPr lang="en-IN" sz="1400" dirty="0">
              <a:solidFill>
                <a:schemeClr val="accent2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xmlns="" id="{96B05D7F-97EF-4970-8A2D-5D1953F63E3B}"/>
              </a:ext>
            </a:extLst>
          </p:cNvPr>
          <p:cNvGrpSpPr/>
          <p:nvPr/>
        </p:nvGrpSpPr>
        <p:grpSpPr>
          <a:xfrm>
            <a:off x="724954" y="6160868"/>
            <a:ext cx="11468100" cy="711200"/>
            <a:chOff x="710886" y="6146800"/>
            <a:chExt cx="11468100" cy="711200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xmlns="" id="{10124D38-0EF3-4815-A354-A2E90E3057B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10886" y="6146800"/>
              <a:ext cx="11468100" cy="711200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xmlns="" id="{A72773F7-F383-45FD-BBC7-7F63FDA45FF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790266" y="6469094"/>
              <a:ext cx="830444" cy="184010"/>
            </a:xfrm>
            <a:prstGeom prst="rect">
              <a:avLst/>
            </a:prstGeom>
          </p:spPr>
        </p:pic>
      </p:grp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xmlns="" id="{2887A8F9-FB27-4F67-88E9-9C9F5213E80D}"/>
              </a:ext>
            </a:extLst>
          </p:cNvPr>
          <p:cNvSpPr/>
          <p:nvPr/>
        </p:nvSpPr>
        <p:spPr>
          <a:xfrm>
            <a:off x="7793906" y="29897"/>
            <a:ext cx="4205302" cy="193791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TIMELINES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F1CBCB3A-75B3-411E-AB34-449E42F988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4825" y="1749287"/>
            <a:ext cx="9764907" cy="227684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742020B0-5BB6-4EBC-8822-A8947E2A9C61}"/>
              </a:ext>
            </a:extLst>
          </p:cNvPr>
          <p:cNvSpPr/>
          <p:nvPr/>
        </p:nvSpPr>
        <p:spPr>
          <a:xfrm>
            <a:off x="619455" y="4305276"/>
            <a:ext cx="10882605" cy="112811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600" dirty="0">
              <a:solidFill>
                <a:schemeClr val="tx1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sz="1600" dirty="0">
                <a:solidFill>
                  <a:schemeClr val="tx1"/>
                </a:solidFill>
              </a:rPr>
              <a:t>Min. 2 years data would be most ideal for identifying trend and seasonality patterns for the purpose of the POC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solidFill>
                  <a:schemeClr val="tx1"/>
                </a:solidFill>
              </a:rPr>
              <a:t>Business rules to segment customers and identify price actions will be defined by Quantzig and validated via business through regular touchpoints</a:t>
            </a:r>
          </a:p>
        </p:txBody>
      </p:sp>
      <p:sp>
        <p:nvSpPr>
          <p:cNvPr id="11" name="TextBox 2">
            <a:extLst>
              <a:ext uri="{FF2B5EF4-FFF2-40B4-BE49-F238E27FC236}">
                <a16:creationId xmlns:a16="http://schemas.microsoft.com/office/drawing/2014/main" xmlns="" id="{21473299-96AA-4273-AD97-985BDF9FC11F}"/>
              </a:ext>
            </a:extLst>
          </p:cNvPr>
          <p:cNvSpPr txBox="1"/>
          <p:nvPr/>
        </p:nvSpPr>
        <p:spPr>
          <a:xfrm>
            <a:off x="972499" y="4151387"/>
            <a:ext cx="3033808" cy="307777"/>
          </a:xfrm>
          <a:prstGeom prst="rect">
            <a:avLst/>
          </a:prstGeom>
          <a:solidFill>
            <a:srgbClr val="F79646">
              <a:lumMod val="60000"/>
              <a:lumOff val="40000"/>
            </a:srgbClr>
          </a:solidFill>
          <a:ln w="2857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CALLOUTS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Speech Bubble: Rectangle with Corners Rounded 11">
            <a:extLst>
              <a:ext uri="{FF2B5EF4-FFF2-40B4-BE49-F238E27FC236}">
                <a16:creationId xmlns:a16="http://schemas.microsoft.com/office/drawing/2014/main" xmlns="" id="{C5470252-202A-413B-A916-CA925FBB3DE3}"/>
              </a:ext>
            </a:extLst>
          </p:cNvPr>
          <p:cNvSpPr/>
          <p:nvPr/>
        </p:nvSpPr>
        <p:spPr>
          <a:xfrm>
            <a:off x="7852376" y="3654220"/>
            <a:ext cx="2057400" cy="228600"/>
          </a:xfrm>
          <a:prstGeom prst="wedgeRoundRectCallout">
            <a:avLst>
              <a:gd name="adj1" fmla="val 69562"/>
              <a:gd name="adj2" fmla="val -5064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Results sharing &amp; Final review</a:t>
            </a:r>
          </a:p>
        </p:txBody>
      </p:sp>
      <p:sp>
        <p:nvSpPr>
          <p:cNvPr id="13" name="Speech Bubble: Rectangle with Corners Rounded 12">
            <a:extLst>
              <a:ext uri="{FF2B5EF4-FFF2-40B4-BE49-F238E27FC236}">
                <a16:creationId xmlns:a16="http://schemas.microsoft.com/office/drawing/2014/main" xmlns="" id="{578313E9-62D3-48CF-B8D1-C562539107E4}"/>
              </a:ext>
            </a:extLst>
          </p:cNvPr>
          <p:cNvSpPr/>
          <p:nvPr/>
        </p:nvSpPr>
        <p:spPr>
          <a:xfrm>
            <a:off x="8417059" y="2923733"/>
            <a:ext cx="1720856" cy="343085"/>
          </a:xfrm>
          <a:prstGeom prst="wedgeRoundRectCallout">
            <a:avLst>
              <a:gd name="adj1" fmla="val -66569"/>
              <a:gd name="adj2" fmla="val 10453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prstClr val="black"/>
                </a:solidFill>
                <a:latin typeface="Calibri" panose="020F0502020204030204"/>
              </a:rPr>
              <a:t>Preliminary review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with Sodexo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Speech Bubble: Rectangle with Corners Rounded 13">
            <a:extLst>
              <a:ext uri="{FF2B5EF4-FFF2-40B4-BE49-F238E27FC236}">
                <a16:creationId xmlns:a16="http://schemas.microsoft.com/office/drawing/2014/main" xmlns="" id="{E8E98803-63F6-49EF-BFA2-E0D5612EA59B}"/>
              </a:ext>
            </a:extLst>
          </p:cNvPr>
          <p:cNvSpPr/>
          <p:nvPr/>
        </p:nvSpPr>
        <p:spPr>
          <a:xfrm>
            <a:off x="5895621" y="2099652"/>
            <a:ext cx="1154902" cy="200256"/>
          </a:xfrm>
          <a:prstGeom prst="wedgeRoundRectCallout">
            <a:avLst>
              <a:gd name="adj1" fmla="val -63921"/>
              <a:gd name="adj2" fmla="val 12983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Project Kick-off</a:t>
            </a:r>
          </a:p>
        </p:txBody>
      </p:sp>
    </p:spTree>
    <p:extLst>
      <p:ext uri="{BB962C8B-B14F-4D97-AF65-F5344CB8AC3E}">
        <p14:creationId xmlns:p14="http://schemas.microsoft.com/office/powerpoint/2010/main" val="3211595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blur&#10;&#10;Description generated with very high confidence">
            <a:extLst>
              <a:ext uri="{FF2B5EF4-FFF2-40B4-BE49-F238E27FC236}">
                <a16:creationId xmlns:a16="http://schemas.microsoft.com/office/drawing/2014/main" xmlns="" id="{D70D2645-A41A-4902-BA66-06B2B01E09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2231" y="437285"/>
            <a:ext cx="10868025" cy="60388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C3C96B6F-6419-48FA-BB40-33E471BABE2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9982" y="2355849"/>
            <a:ext cx="292101" cy="21463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84366C73-2314-4F63-952F-7AF9C3552814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9982" y="2486158"/>
            <a:ext cx="7004957" cy="186145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5871C9B4-009C-914C-824D-7E333CCA4B7C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8256" y="3272109"/>
            <a:ext cx="1416106" cy="31378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44F35D3E-81CF-4D5E-829A-EA60F5E78FF4}"/>
              </a:ext>
            </a:extLst>
          </p:cNvPr>
          <p:cNvSpPr txBox="1"/>
          <p:nvPr/>
        </p:nvSpPr>
        <p:spPr>
          <a:xfrm>
            <a:off x="2936491" y="2564223"/>
            <a:ext cx="3676318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991607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4" descr="data:image/png;base64,iVBORw0KGgoAAAANSUhEUgAABLAAAALmCAYAAABSJm0fAAAAAXNSR0IArs4c6QAAIABJREFUeF7s3X2sdtlVGPZ1PcbGgKlNjQokIDVCGKwgZBghwF9AisEWsgVOsFVsiFRPALU04NIZQ5AKpQmMJUByqIpk/sCKITMYgxhTiyHBBA8WpB2wVNRgEEpVRDEqVhkcgsH2y+195n3m1Z3385z9nLM/1v7NH5GYOfvstX9rb6/9rDz33rPwDwECBAgQIECAAAECBAgQIECAAIGOBc46jk1oBAgQIECAAAECBAgQIECAAAECBEIDyyYgQIAAAQIECBAgQIAAAQIECBDoWkADq+v0CI4AAQIECBAgQIAAAQIECBAgQEADyx4gQIAAAQIECBAgQIAAAQIECBDoWkADq+v0CI4AAQIECBAgQIAAAQIECBAgQEADyx4gQIAAAQIECBAgQIAAAQIECBDoWkADq+v0CI4AAQIECBAgQIAAAQIECBAgQEADyx4gQIAAAQIECBAgQIAAAQIECBDoWkADq+v0CI4AAQIECBAgQIAAAQIECBAgQEADyx4gQIAAAQIECBAgQIAAAQIECBDoWkADq+v0CI4AAQIECBAgQIAAAQIECBAgQEADyx4gQIAAAQIECBAgQIAAAQIECBDoWkADq+v0CI4AAQIECBAgQIAAAQIECBAgQEADyx4gQIAAAQIECBAgQIAAAQIECBDoWkADq+v0CI4AAQIECBAgQIAAAQIECBAgQEADyx4gQIAAAQIECBAgQIAAAQIECBDoWkADq+v0CI4AAQIECBAgQIAAAQIECBAgQEADyx4gQIAAAQIECBAgQIAAAQIECBDoWkADq+v0CI4AAQIECBAgQIAAAQIECBAgQEADyx4gQIAAAQIECBAgQIAAAQIECBDoWkADq+v0CI4AAQIECBAgQIAAAQIECBAgQEADyx4gQIAAAQIECBAgQIAAAQIECBDoWkADq+v0CI4AAQIECBAgQIAAAQIECBAgQEADyx4gQIAAAQIECBAgQIAAAQIECBDoWkADq+v0CI4AAQIECBAgQIAAAQIECBAgQEADyx4gQIAAAQIECBAgQIAAAQIECBDoWkADq+v0CI4AAQIECBAgQIAAAQIECBAgQEADyx4gQIAAAQIECBAgQIAAAQIECBDoWkADq+v0CI4AAQIECBAgQIAAAQIECBAgQEADyx4gQIAAAQIECBAgQIAAAQIECBDoWkADq+v0CI4AAQIECBAgQIAAAQIECBAgQEADyx4gQIAAAQIECBAgQIAAAQIECBDoWkADq+v0CI4AAQIECBAgQIAAAQIECBAgQEADyx4gQIAAAQIECBAgQIAAAQIECBDoWkADq+v0CI4AAQIECBAgQIAAAQIECBAgQEADyx4gQIAAAQIECBAgQIAAAQIECBDoWkADq+v0CI4AAQIECBAgQIAAAQIECBAgQEADyx4gQIAAAQIECBAgQIAAAQIECBDoWmDEBta3RsT/ckn11yLiayPiL24hfVdEfE1EfHtEvDAiPvH43Ecj4t9GxA9FxC9FxJWdxne9AQRHgAABAgQIECBAgAABAgQIEOhdYLQG1n8REW+PiGctbGB9SkT8y4h46R0S8bMR8fqI+PPrnjt1fO/5Fx8BAgQIECBAgAABAgQIECBAoHuBURpYzzh+g+p/ioiPu071Vt/AOjz3UxHxDxZm4cePc3zs+Pyp4xdO6zECBAgQIECAAAECBAgQIECAAIHbCfTewPrPIuKbL3488Lsi4lNvsZBbNbC+NCL+TUQ87dK4n46Ib4uIp0bE4VtXX3Hpv33k4vkvj4jfOP67U8fbeQQIECBAgAABAgQIECBAgAABAhsI9NzA+vSL3131mxHxWXdY560aWP80Ir7n0ti/jIgXR8Rv3aZB9caIuP/4308dv0F6vIIAAQIECBAgQIAAAQIECBAgQGC0Btb/HRGHxtblb1XdrIH18RHxjoh4+aUU/7uIeElEfPD4755z8Q2sw9jnXXrmMOY1x29onTL+iR9DtMMIECBAgAABAgQIECBAgAABAgROFBilgXX4i4Hfe/yxv1+97ltZN2tgPTsifjki7r7kc/1zn3Tx33/x2NR64rFfPza9Dj9ieMr4/3BiXgwnQIAAAQIECBAgQIAAAQIECBA4CvTewHprRDwcEW+JiA8dv311/Y8V3qyBdbMfP1zSwPrDiPiSo82d5rlZA+yJ8R+wwwgQIECAAAECBAgQIECAAAECBLYR6LmBdbMVLmlMHcYtee52DajDOzSwttlj3kKAAAECBAgQIECAAAECBAgQOElAA+vq78V64p8m38B69NFHz0/KosEECBAgQIAAAQIECBAgQIAAgY0E7r777u76Rd0FdAfrJd+sOrzimRHxroh44aX3LfkRwkcj4qUXv2/r8EvYTxn/Z2v2jAbWGi3PEiBAgAABAgQIECBAgAABAnsKaGCdrru0gXX4JewPRMSrLk15/V8hvNkvej80rQ5jDg2sU8b/1elL9QYCBAgQIECAAAECBAgQIECAAIGDQNZvYB3Wdl9E/NClNH8kIr48In7j+O++KCLeExGfcOmZfxYR/+T4f5863g4jQIAAAQIECBAgQIAAAQIECBDYQCBzA+vvRsQjEfGsS06/GhF///h//2xEfMVtGlynjt8gPV5BgAABAgQIECBAgAABAgQIECCQuYF1WNuPRsQ/Xpjmn4yIf3TxDayPHp8/dfzCaT1GgAABAgQIECBAgAABAgQIECBwO4HMDazDuj8xIn4sIv7hHbbBr0TEayPiT6577tTxdh8BAgQIECBAgAABAgQIECBAgMCJAtkbWAeeuyLiJRFx7/GvEh6aUod//mNEvO/4e7J+KSKu3MLy1PEnpshwAgQIECBAgAABAgQIECBAgMDcAqM1sObOltUTIECAAAECBAgQIECAAAECBCYU0MCaMOmWTIAAAQIECBAgQIAAAQIECBAYSUADa6RsiZUAAQIECBAgQIAAAQIECBAgMKGABtaESbdkAgQIECBAgAABAgQIECBAgMBIAhpYI2VLrAQIECBAgAABAgQIECBAgACBCQU0sCZMuiUTIECAAAECBAgQIECAAAECBEYS0MAaKVtiJUCAAAECBAgQIECAAAECBAhMKKCBNWHSLZkAAQIECBAgQIAAAQIECBAgMJKABtZI2RIrAQIECBAgQIAAAQIECBAgQGBCAQ2sCZNuyQQIECBAgAABAgQIECBAgACBkQQ0sEbKllgJECBAgAABAgQIECBAgAABAhMKaGBNmHRLJkCAAAECBAgQIECAAAECBAiMJKCBNVK2xEqAAAECBAgQIECAAAECBAgQmFBAA2vCpFsyAQIECBAgQIAAAQIECBAgQGAkAQ2skbIlVgIECBAgQIAAAQIECBAgQIDAhAIaWBMm3ZIJECBAgAABAgQIECBAgAABAiMJaGCNlC2xEiBAgAABAgQIECBAgAABAgQmFNDAmjDplkyAAAECBAgQIECAAAECBAgQGElAA2ukbImVAAECBAgQIECAAAECBAgQIDChgAbWhEm3ZAIECBAgQIAAAQIECBAgQIDASAIaWCNlS6wECBAgQIAAAQIECBAgQIAAgQkFNLAmTLolEyBAgAABAgQIECBAgAABAgRGEtDAGilbYiVAgAABAgQIECBAgAABAgQITCiggTVh0i2ZAAECBAgQIECAAAECBAgQIDCSgAbWSNkSKwECBAgQIECAAAECBAgQIEBgQgENrAmTbskECBAgQIAAAQIECBAgQIAAgZEENLBGypZYCRAgQIAAAQIECBAgQIAAAQITCmhgTZh0SyZAgAABAgQIECBAgAABAgQIjCSggTVStsRKgAABAgQIECBAgAABAgQIEJhQQANrwqRbMgECBAgQIECAAAECBAgQIEBgJAENrJGyJVYCBAgQIECAAAECBAgQIECAwIQCGlgTJt2SCRAgQIAAAQIECBAgQIAAAQIjCWhgjZQtsRIgQIAAAQIECBAgQIAAAQIEJhTQwJow6ZZMgAABAgQIECBAgAABAgQIEBhJQANrpGyJlQABAgQIECBAgAABAgQIECAwoYAG1oRJt2QCBAgQIECAAAECBAgQIECAwEgCGlgjZUusBAgQIECAAAECBAgQIECAAIEJBTSwJky6JRMgQIAAAQIECBAgQIAAAQIERhLQwBopW2IlQIAAAQIECBAgQIAAAQIECEwooIE1YdItmQABAgQIECBAgAABAgQIECAwkoAG1kjZEisBAgQIECBAgAABAgQIECBAYEIBDawJk27JBAgQIECAAAECBAgQIECAAIGRBDSwRsqWWAkQIECAAAECBAgQIECAAAECEwpoYE2YdEsmQIAAAQIECBAgQIAAAQIECIwkoIE1UrbESoAAAQIECBAgQIAAAQIECBCYUEADa8KkWzIBAgQIECBAgAABAgQIECBAYCQBDayRsiVWAgQIECBAgAABAgQIECBAgMCEAhpYEybdkgkQIECAAAECBAgQIECAAAECIwloYI2ULbESIECAAAECBAgQIECAAAECBCYU0MCaMOmWTIAAAQIECBAgQIAAAQIECBAYSUADa6RsiZUAAQIECBAgQIAAAQIECBAgMKGABtaESbdkAgQIECBAgAABAgQIECBAgMBIAhpYI2VLrAQIECBAgAABAgQIECBAgACBCQU0sCZMuiUTIECAAAECBAgQIECAAAECBEYS0MAaKVtiJUCAAAECBAgQIECAAAECBAhMKKCBNWHSLZkAAQIECBAgQIAAAQIECBAgMJKABtZI2RIrAQIECBAgQIAAAQIECBAgQGBCAQ2sCZNuyQQIECBAgAABAgQIECBAgACBkQQ0sEbKllgJECBAgAABAgQIECBAgAABAhMKaGBNmHRLJkCAAAECBAgQIECAAAECBAiMJKCBNVK2xEqAAAECBAgQIECAAAECBAgQmFBAA2vCpFsyAQIECBAgQIAAAQIECBAgQGAkAQ2skbIlVgKXBF78ql94/vlTz+6L83h5RDxzCJzzeCyeEg+ffez8/ve845XvGyJmQRIgQIAAAQIECBAgQIBAcwENrOYpEACB9QKPN6/uOntvRDxj/eguRnz47Mr5CzSxusiFIAgQIECAAAECBAgQINC9gAZW9ykSIIEbBV706oceiPN49dA2Z/HgIw++4jVDr0HwBAgQIECAAAECBAgQIFBFQAOrCrNJCGwr8KJveOhDw/zY4K2Wfn7+2CNvf+Wzt5XxNgIECBAgQIAAAQIECBDIKKCBlTGr1pRe4EXf8NB5hkU+8jOv8L9BGRJpDQQIECBAgAABAgQIENhZwIfHnYG9nsAeAhpYe6h6JwECBAgQIECAAAECBAj0KqCB1WtmxEXgNgIaWLYHAQIECBAgQIAAAQIECMwkoIE1U7atNY2ABlaaVFoIAQIECBAgQIAAAQIECCwQ0MBagOQRAr0JaGD1lhHxECBAgAABAgQIECBAgMCeAhpYe+p6N4GdBDSwdoL1WgIECBAgQIAAAQIECBDoUkADq8u0CIrA7QU0sOwQAgQIECBAgAABAgQIEJhJQANrpmxbaxoBDaw0qbQQAgQIECBAgAABAgQIEFggoIG1AMkjBHoT0MDqLSPiIUCAAAECBAgQIECAAIE9BTSw9tT1bgI7CWhg7QTrtQQIECBAgAABAgQIECDQpYAGVpdpERSB2wtoYNkhBAgQIECAAAECBAgQIDCTgAbWTNm21jQCGlhpUmkhBAgQIECAAAECBAgQILBAQANrAZJHCPQmoIHVW0bEQ4AAAQIECBAgQIAAAQJ7Cmhg7anr3QR2EtDA2gnWawkQIECAAAECBAgQIECgSwENrC7TIigCtxfQwLJDCBAgQIAAAQIECBAgQGAmAQ2smbJtrWkENLDSpNJCCBAgQIAAAQIECBAgQGCBgAbWAiSPEOhNQAOrt4yIhwABAgQIECBAgAABAgT2FNDA2lPXuwnsJKCBtROs1xIgQIAAAQIECBAgQIBAlwIaWF2mRVAEbi+ggWWHECBAgAABAgQIECBAgMBMAhpYM2XbWtMIaGClSaWFECBAgAABAgQIECBAgMACAQ2sBUgeIdCbgAZWbxkRDwECBAgQIECAAAECBAjsKaCBtaeudxPYSUADaydYryVAgAABAgQIECBAgACBLgU0sLpMi6AI3F5AA8sOIUCAAAECBAgQIECAAIGZBDSwZsq2taYR0MBKk0oLIUCAAAECBAgQIECAAIEFAhpYC5A8QqA3AQ2s3jIiHgIECBAgQIAAAQIECBDYU0ADa09d7yawk4AG1k6wXkuAAAECBAgQIECAAAECXQpoYHWZFkERuL2ABpYdQoAAAQIECBAgQIAAAQIzCWhgzZRta00joIGVJpUWQoAAAQIECBAgQIAAAQILBDSwFiB5hEBvAhpYvWVEPAQIECBAgAABAgQIECCwp4AG1p663k1gJwENrJ1gvZYAAQIECBAgQIAAAQIEuhTQwOoyLYIicHsBDSw7hAABAgQIECBAgAABAgRmEtDAminb1ppGQAMrTSothAABAgQIECBAgAABAgQWCGhgLUDyCIHeBDSwesuIeAgQIECAAAECBAgQIEBgTwENrD11vZvATgIaWDvBei0BAgQIECBAgAABAgQIdCmggdVlWgRF4PYCGlh2CAECBAgQIECAAAECBAjMJKCBNVO2rTWNgAZWmlRaCAECBAgQIECAAAECBAgsENDAWoDkEQK9CWhg9ZYR8RAgQIAAAQIECBAgQIDAngIaWHvqejeBnQQ0sHaC9VoCBAgQIECAAAECBAgQ6FJAA6vLtAiKwO0FNLDsEAIECBAgQIAAAQIECBCYSUADa6ZsW2saAQ2sNKm0EAIECBAgQIAAAQIECBBYIKCBtQDJIwR6E9DA6i0j4iFAgAABAgQIECBAgACBPQU0sPbU9W4COwloYO0E67UECBAgQIAAAQIECBAg0KWABlaXaREUgdsLaGDZIQQIECBAgAABAgQIECAwk4AG1kzZttY0AhpYaVJpIQQIECBAgAABAgQIECCwQEADawGSRwj0JqCB1VtGxEOAAAECBAgQIECAAAECewpoYO2p690EdhLQwNoJ1msJECBAgAABAgQIECBAoEsBDawu0yIoArcX0MCyQwgQIECAAAECBAgQIEBgJgENrJmyba1pBDSw0qTSQggQIECAAAECBAgQIEBggYAG1gIkjxDoTUADq7eMiIcAAQIECBAgQIAAAQIE9hTQwNpT17sJ7CSggbUTrNcSIECAAAECBAgQIECAQJcCGlhdpkVQBG4voIFlhxAgQIAAAQIECBAgQIDATAIaWDNl21rTCGhgpUmlhRAgQIAAAQIECBAgQIDAAgENrAVIHiHQm4AGVm8ZEQ8BArcT+MG3fuT5d911fl/E2csjzp85hNZ5PBZn8fCVK2f3f/c3P+19Q8QsSAIECBAgUCCgThegGdJEQAOrCbtJCZwmoIF1mp/RBAjUEzheit8bEc+oN+umM334ypWzF2hibWrqZQQIECDQiYA63UkihLFIQANrEZOHCPQloIHVVz5EQ4DArQXe9La/fiAiXj240YP3vvbprxl8DcInQIAAAQI3CKjTNsVIAhpYI2VLrASOAhpYtgIBAqMIvOltH/nQMD82eCvU83js3tc9/dmjmIuTAAECBAgsFVCnl0p5rgcBDawesiAGAisFNLBWgnmcAIFmAm9621+fN5t8w4nvfe3T3Zk29PQqAgQIEOhDQJ3uIw+iWCbgMrbMyVMEuhLQwOoqHYIhQOA2Ai7GtgcBAgQIEOhXQJ3uNzciu1FAA8uuIDCggAbWgEkTMoFJBVyMJ028ZRMgQIDAEALq9BBpEuRRQAPLViAwoIAG1oBJEzKBSQVcjCdNvGUTIECAwBAC6vQQaRKkBpY9QGBcAQ2scXMncgKzCbgYz5Zx6yVAgACBkQTU6ZGyJVbfwLIHCAwooIE1YNKETGBSARfjSRNv2QQIECAwhIA6PUSaBHkU0MCyFQgMKKCBNWDShExgUgEX40kTb9kECBAgMISAOj1EmgSpgWUPEBhXQANr3NyJnMBsAi7Gs2XcegkQIEBgJAF1eqRsidU3sOwBAgMKaGANmDQhE5hUwMV40sRbNgECBAgMIaBOD5EmQR4FNLBsBQIDCmhgDZg0IROYVMDFeNLEWzYBAgQIDCGgTg+RJkFqYNkDBMYV0MAaN3ciJzCbgIvxbBm3XgIECBAYSUCdHilbYvUNLHuAwIACGlgDJk3IBCYVcDGeNPGWTYAAAQJDCKjTQ6RJkEcBDSxbgcCAAhpYAyZNyAQmFXAxnjTxlk2AAAECQwio00OkSZAaWPYAgXEFNLDGzZ3ICcwm4GI8W8atlwABAgRGElCnR8qWWH0Dyx4gMKCABtaASRMygUkFXIwnTbxlEyBAgMAQAur0EGkS5FFAA8tWIDCggAbWgEkTMoFJBVyMJ028ZRMgQIDAEALq9BBpEmTyBtanR8RvRsRnrcz0H0bEl0TEB47jviAiHomIZy58zysi4p0Ln/UYgWIBDaxiOgMJEKgs4GJcGdx0BAgQIEBghYA6vQLLo80Fsn4Da6sG1ssi4l0rsqSBtQLLo+UCGljldkYSIFBXwMW4rrfZCBAgQIDAGgF1eo2WZ1sLaGA9OQPXfwPrDRffvvrhFUnSwFqB5dFyAQ2scjsjCRCoK+BiXNfbbAQIECBAYI2AOr1Gy7OtBTSwnpyBt0TEfx0RHz3+6zdHxLevSJIG1gosj5YLaGCV2xlJgEBdARfjut5mI0CAAAECawTU6TVanm0tkLWBdSfX/yQi3nHx+63+3qUHr29effzxmZdfeuaNEXH/nV7uvxPYW0ADa29h7ydAYCsBF+OtJL2HAAECBAhsL6BOb2/qjfsJzNjAempE/POI+NZLrL8SEa+KiD+/9O+eExG/FhHPu/TvDs/83H7p8GYCywQ0sJY5eYoAgfYCLsbtcyACAgQIECBwKwF12t4YSWDGBtahCfUzEfGUY6I+GBFfHhH/53WJ+7yI+PWI+JTjv78SET8SEV8WEV96HH/4UcNfjojvuWiA/U5EnI+UfLGOK6CBNW7uRE5gNgEX49kybr0ECBAgMJKAOj1StsQ6WwPrb0fEv4qIz72U+u+6xS9qf2FE/GpEHL6xteSfw3sODS5NrCVanjlJQAPrJD6DCRCoKOBiXBHbVAQIECBAYKWAOr0SzONNBWZqYB3W+j9GxPdeEj986+orI+L/vUkWvjEi3rYiO38TEV8XEQ+tGONRAkUCGlhFbAYRINBAwMW4AbopCRAgQIDAQgF1eiGUx7oQmKmB9Z9f/NL2RyLib12SP/yFwR+7RSZeFhHfctGQ+sKI+LSL35n1JxFxT0S8OyKeFhHfERE/EBGXDQ+/M+trI+IvusiuINIKaGClTa2FEUgn4GKcLqUWRIAAAQKJBNTpRMmcYCkzNbD+m+Mvb38irf9PRLwoIv6vwjx/UkT84sWPGb7k0vg/jIgvuWh8fWDNOx999FE/drgGzLPxnW/64xQKP3rvZ6RYh0UQIHBrgXe///NT8Hzl5x5+1aV/CBAgQIBALgF1Olc+t1zN3Xff3V2/qLuAtgS/9K6bNZveERGvufiRwo+dMOdbI+KbNLBOEDS0SEADq4jNIAIEGgi4GDdANyUBAgQIEFgooE4vhJrwMQ2sdkn/oovfdfWeiPiESyG8NiJ+6hYhfWZEvCEiDv/fxp9z/EuE74yI111qeN2sKfZoRLw0Iv6s3VLNPIOAHyGcIcvWSCCHgB9NyJFHqyBAgACBnALqdM68Zl3VLN/AOvwuqx+/lMQPH3/073+/RWKfERE/HxFffem/H35J+7dGxE8efwfWG6/7hfCHR7//4v/5vqybxbr6EdDA6icXIiFA4PYCLsZ2CAECBAgQ6FdAne43NyK7UWCWBtZPRMR/dWn5S35X1RdHxMMR8ayFG+f9EfFVEfFHC5/3GIFiAQ2sYjoDCRCoLOBiXBncdAQIECBAYIWAOr0Cy6PNBWZoYN3sR/2W/rXAw18ifCAiPvkOmTo0r74+In63eUYFMIWABtYUabZIAikEXIxTpNEiCBAgQCCpgDqdNLFJlzVDA+vTI+I3I+KzLuXwpyPi8Duwlvz1v0Pz6p7j7796XkR83PE9H42I3774/VhvPv644eHHEv1DoIqABlYVZpMQILCBgIvxBoheQYAAAQIEdhJQp3eC9dpdBGZoYO0C56UEWgpoYLXUNzcBAmsEXIzXaHmWAAECBAjUFVCn63qb7TQBDazT/Iwm0ERAA6sJu0kJECgQcDEuQDOEAAECBAhUElCnK0GbZhMBDaxNGL2EQF0BDay63mYjQKBcwMW43M5IAgQIECCwt4A6vbew928poIG1paZ3EagkoIFVCdo0BAicLOBifDKhFxAgQIAAgd0E1OndaL14BwENrB1QvZLA3gIaWHsLez8BAlsJuBhvJek9BAgQIEBgewF1entTb9xPQANrP1tvJrCbgAbWbrReTIDAxgIuxhuDeh0BAgQIENhQQJ3eENOrdhfQwNqd2AQEthfQwNre1BsJENhHwMV4H1dvJUCAAAECWwio01soekctAQ2sWtLmIbChgAbWhpheRYDArgIuxrvyejkBAgQIEDhJQJ0+ic/gygIaWJXBTUdgCwENrC0UvYMAgRoCLsY1lM1BgAABAgTKBNTpMjej2ghoYLVxNyuBkwQ0sE7iM5gAgYoCLsYVsU1FgAABAgRWCqjTK8E83lRAA6spv8kJlAloYJW5GUWAQH0BF+P65mYkQIAAAQJLBdTppVKe60FAA6uHLIiBwEoBDayVYB4nQKCZgItxM3oTEyBAgACBOwqo03ck8kBHAhpYHSVDKASWCmhgLZXyHAECrQVcjFtnwPwECBAgQODWAuq03TGSgAbWSNkSK4GjgAaWrUCAwCgCLsajZEqcBAgQIDCjgDo9Y9bHXbMG1ri5E/nEAhpYEyff0gkMJuDbwrLMAAAgAElEQVRiPFjChEuAAAECUwmo01Ole/jFamANn0ILmFFAA2vGrFszgTEFXIzHzJuoCRAgQGAOAXV6jjxnWaUGVpZMWsdUAhpYU6XbYgkMLeBiPHT6BE+AAAECyQXU6eQJTrY8DaxkCbWcOQQ0sObIs1USyCDgYpwhi9ZAgAABAlkF1Omsmc25Lg2snHm1quQCGljJE2x5BBIJuBgnSqalECBAgEA6AXU6XUpTL0gDK3V6LS6rgAZW1sxaF4F8Ai7G+XJqRQQIECCQR0CdzpPLGVaigTVDlq0xnYAGVrqUWhCBtAIuxmlTa2EECBAgkEBAnU6QxImWoIE1UbItNY+ABlaeXFoJgewCLsbZM2x9BAgQIDCygDo9cvbmi10Da76cW3ECAQ2sBEm0BAKTCLgYT5JoyyRAgACBIQXU6SHTNm3QGljTpt7CRxbQwBo5e2InMJeAi/Fc+bZaAgQIEBhLQJ0eK1+zR6uBNfsOsP4hBTSwhkyboAlMKeBiPGXaLZoAAQIEBhFQpwdJlDAfF9DAshEIDCiggTVg0oRMYFIBF+NJE2/ZBAgQIDCEgDo9RJoEeRTQwLIVCAwooIE1YNKETGBSARfjSRNv2QQIECAwhIA6PUSaBKmBZQ8QGFdAA2vc3ImcwGwCLsazZdx6CRAgQGAkAXV6pGyJ1Tew7AECAwpoYA2YNCETmFTAxXjSxFs2AQIECAwhoE4PkSZBHgU0sGwFAgMKaGANmDQhE5hUwMV40sRbNgECBAgMIaBOD5EmQWpg2QMExhXQwBo3dyInMJuAi/FsGbdeAgQIEBhJQJ0eKVti9Q0se4DAgAIaWAMmTcgEJhVwMZ408ZZNgAABAkMIqNNDpEmQRwENLFuBwIACGlgDJk3IBCYVcDGeNPGWTYAAAQJDCKjTQ6RJkBpY9gCBcQU0sMbNncgJzCbgYjxbxq2XAAECBEYSUKdHypZYfQPLHiAwoIAG1oBJEzKBSQVcjCdNvGUTIECAwBAC6vQQaRLkUUADy1YgMKCABtaASRMygUkFXIwnTbxlEyBAgMAQAur0EGkSpAaWPUBgXAENrHFzJ3ICswm4GM+WceslQIAAgZEE1OmRsiVW38CyBwgMKKCBNWDShExgUgEX40kTb9kECBAgMISAOj1EmgR5FNDAshUIDCiggTVg0oRMYFIBF+NJE2/ZBAgQIDCEgDo9RJoEqYFlDxAYV0ADa9zciZzAbAIuxrNl3HoJECBAYCQBdXqkbInVN7DsAQIDCmhgDZg0IROYVMDFeNLEWzYBAgQIDCGgTg+RJkEeBTSwbAUCAwpoYA2YNCETmFTAxXjSxFs2AQIECAwhoE4PkSZBamDZAwTGFdDAGjd3Iicwm4CL8WwZt14CBAgQGElAnR4pW2L1DSx7gMCAAhpYAyZNyAQmFXAxnjTxlk2AAAECQwio00OkSZBHAQ0sW4HAgAIaWAMmTcgEJhVwMZ408ZZNgAABAkMIqNNDpEmQGlj2AIFxBTSwxs2dyAnMJuBiPFvGrZcAAQIERhJQp0fKllh9A8seIDCggAbWgEkTMoFJBVyMJ028ZRMgQIDAEALq9BBpEuRRQAPLViAwoIAG1oBJEzKBSQVcjCdNvGUTIECAwBAC6vQQaRKkBpY9QGBcAQ2scXMncgKzCbgYz5Zx6yVAgACBkQTU6ZGyJVbfwLIHCAwooIE1YNKETGBSARfjSRNv2QQIECAwhIA6PUSaBHkU0MCyFQgMKKCBNWDShExgUgEX40kTb9kECBAgMISAOj1EmgSpgWUPEBhXQANr3NyJnMBsAi7Gs2XcegkQIEBgJAF1eqRsidU3sOwBAgMKaGANmDQhE5hUwMV40sRbNgECBAgMIaBOD5EmQR4FNLBsBQIDCmhgDZg0IROYVMDFeNLEWzYBAgQIDCGgTg+RJkFqYNkDBMYV0MAaN3ciJzCbgIvxbBm3XgIECBAYSUCdHilbYvUNLHuAwIACGlgDJk3IBCYVcDGeNPGWTYAAAQJDCKjTQ6RJkEcBDSxbgcCAAhpYAyZNyAQmFXAxnjTxlk2AAAECQwio00OkSZAaWPYAgXEFNLDGzZ3ICcwm4GI8W8atlwABAgRGElCnR8qWWH0Dyx4gMKCABtaASRMygUkFXIwnTbxlEyBAgMAQAur0EGkS5FFAA8tWIDCggAbWgEkTMoFJBVyMJ028ZRMgQIDAEALq9BBpEqQGlj1AYFwBDaxxcydyArMJuBjPlnHrJUCAAIGRBNTpkbIlVt/AsgcIDCiggTVg0oRMYFIBF+NJE2/ZBAgQIDCEgDo9RJoEeRTQwLIVCAwooIE1YNKETGBSARfjSRNv2QQIECAwhIA6PUSaBKmBZQ8QGFdAA2vc3ImcwGwCLsazZdx6CRAgQGAkAXV6pGyJ1Tew7AECAwpoYA2YNCETmFTAxXjSxFs2AQIECAwhoE4PkSZBHgU0sGwFAgMKaGANmDQhE5hUwMV40sRbNgECBAgMIaBOD5EmQWpg2QMExhXQwBo3dyInMJuAi/FsGbdeAgQIEBhJQJ0eKVti9Q0se4DAgAIaWAMmTcgEJhVwMZ408ZZNgACBhAIvftUvPP/8qWf3xXm8PCKeOcQSz+OxeEo8fPax8/vf845Xvu/6mNXpIbIoyKOABpatQGBAAQ2sAZMmZAKTCrgYT5p4yyZAgEAygcebV3edvTcinjHo0j58duX8Bdc3sdTpQbM5adgaWJMm3rLHFtDAGjt/oicwk4CL8UzZtlYCBAjkFXjRqx96IM7j1UOv8CwefOTBV7zm8hrU6aEzOl3wGljTpdyCMwhoYGXIojUQmEPAxXiOPFslAQIEsgu86Bse+tAwPzZ4q2Scnz/2yNtf+WwNrOy7Ne/6NLDy5tbKEgtoYCVOrqURSCaggZUsoZZDgACBSQWy3r/V6Uk39KDL1sAaNHHCnlsgawGdO6tWTyCngItxzrxaFQECBGYTyHr/Vqdn28ljr1cDa+z8iX5SgawFdNJ0WjaB1AIuxqnTa3EECBCYRiDr/VudnmYLp1ioBlaKNFrEbAJZC+hsebReAjMIuBjPkGVrJECAQH6BrPdvdTr/3s20Qg2sTNm0lmkEshbQaRJooQQmEnAxnijZlkqAAIHEAlnv3+p04k2bcGkaWAmTakn5BbIW0PyZs0IC8wm4GM+XcysmQIBARoGs9291OuNuzbsmDay8ubWyxAJZC2jilFkagWkFXIynTb2FEyBAIJVA1vu3Op1qm6ZfjAZW+hRbYEaBrAU0Y66sicDsAi7Gs+8A6ydAgEAOgaz3b3U6x/6cZRUaWLNk2jpTCWQtoKmSZDEECDwu4GJsIxAgQIBABoGs9291OsPunGcNGljz5NpKEwlkLaCJUmQpBAgcBVyMbQUCBAgQyCCQ9f6tTmfYnfOsQQNrnlxbaSKBrAU0UYoshQABDSx7gAABAgQSCWS9f2tgJdqkEyxFA2uCJFtiPoGsBTRfpqyIAAEXY3uAAAECBDIIZL1/q9MZduc8a9DAmifXVppIIGsBTZQiSyFAwDew7AECBAgQSCSQ9f6tgZVok06wFA2sCZJsifkEshbQfJmyIgIEXIztAQIECBDIIJD1/q1OZ9id86xBA2ueXFtpIoGsBTRRiiyFAAHfwLIHCBAgQCCRQNb7twZWok06wVI0sCZIsiXmE8haQPNlyooIEHAxtgcIECBAIINA1vu3Op1hd86zBg2seXJtpYkEshbQRCmyFAIEfAPLHiCQUuAH3/qR59911/l9EWcvjzh/5hCLPI/H4iwevnLl7P7v/uanvW+ImAXZnUDW+7cGVndbTUC3EdDAsj0IDCiQtYAOmAohEyBwBwEXY1uEQB6BY/PqvRHxjEFX9eErV85eoIk1aPYah531/q1ON95Ypl8loIG1isvDBPoQyFpA+9AVBQECWwq4GG+p6V0E2gq86W1//UBEvLptFCfP/uC9r336a05+ixdMJ5D1/q1OT7eVh16wBtbQ6RP8rAJZC+is+bRuApkFXIwzZ9faZhN409s+8qFhfmzwVsk5j8fufd3Tnz1b7qz3dIGs9291+vS94Q31BDSw6lmbicBmAlkL6GZAXkSAQDcCLsbdpEIgBE4WcJ5PJvSCgQWy3r+d64E35YSha2BNmHRLHl8gawEdPzNWQIDA9QIuxvYEgTwCznOeXFrJeoGs92/nev1eMKKdgAZWO3szEygWyFpAi0EMJECgWwEX425TIzACqwWc59VkBiQSyHr/dq4TbdIJlqKBNUGSLTGfQNYCmi9TVkSAgIuxPUAgj4DznCeXVrJeIOv927levxeMaCeggdXO3swEigWyFtBiEAMJEOhWwMW429QIjMBqAed5NZkBiQSy3r+d60SbdIKlaGBNkGRLzCeQtYDmy5QVESDgYmwPEMgj4DznyaWVrBfIev92rtfvBSPaCWhgtbM3M4FigawFtBjEQAIEuhVwMe42NQIjsFrAeV5NZkAigaz3b+c60SadYCkaWBMk2RLzCWQtoPkyZUUECLgY2wME8gg4z3lyaSXrBbLev53r9XvBiHYCGljt7M1MoFggawEtBjGQAIFuBVyMu02NwAisFnCeV5MZkEgg6/3buU60SSdYigbWBEm2xHwCWQtovkxZEQECLsb2AIE8As5znlxayXqBrPdv53r9XjCinYAGVjt7MxMoFshaQItBDCRAoFsBF+NuUyMwAqsFnOfVZAYkEsh6/3auE23SCZaigTVBki0xn0DWApovU1ZEgICLsT1AII+A85wnl1ayXiDr/du5Xr8XjGgnoIHVzt7MBIoFshbQYhADCRDoVsDFuNvUCIzAagHneTWZAYkEst6/netEm3SCpWhgTZBkS8wnkLWA5suUFREg4GJsDxDII+A858mllawXyHr/dq7X7wUj2gloYLWzNzOBYoGsBbQYxEACBLoVcDHuNjUCI7BawHleTWZAIoGs92/nOtEmnWApGlgTJNkS8wlkLaD5MmVFBAi4GNsDBPIIOM95cmkl6wWy3r+d6/V7wYh2AhpY7ezNTKBYIGsBLQYxkACBbgVcjLtNjcAIrBZwnleTGZBIIOv927lOtEknWIoG1gRJtsR8AlkLaL5MWREBAi7G9gCBPALOc55cWsl6gaz3b+d6/V4wop2ABlY7ezMTKBbIWkCLQQwkQKBbARfjblMjMAKrBZzn1WQGJBLIev92rhNt0gmWooE1QZItMZ9A1gKaL1NWRICAi7E9QCCPgPOcJ5dWsl4g6/3buV6/F4xoJ6CB1c7ezASKBbIW0GIQAwkQ6FbAxbjb1AiMwGoB53k1mQGJBLLev53rRJt0gqVoYE2QZEvMJ5C1gObLlBURIOBibA8QyCPgPOfJpZWsF8h6/3au1+8FI9oJaGC1szczgWKBrAW0GMRAAgS6FXAx7jY1AiOwWsB5Xk1mQCKBrPdv5zrRJp1gKRpYEyTZEvMJZC2g+TJlRQQIuBjbAwTyCDjPeXJpJesFst6/nev1e8GIdgIaWO3szUygWCBrAS0GMZAAgW4FXIy7TY3ACKwWcJ5XkxmQSCDr/du5TrRJJ1iKBtYESbbEfAJZC2i+TFkRAQIuxvYAgTwCznOeXFrJeoGs92/nev1eMKKdgAZWO3szEygWyFpAi0EMJECgWwEX425TIzACqwWc59VkBiQSyHr/dq4TbdIJlqKBNUGSLTGfQNYCmi9TVkSAgIuxPUAgj4DznCeXVrJeIOv927levxeMaCeggdXO3swEigWyFtBiEAMJEOhWwMW429QIjMBqAed5NZkBiQSy3r+d60SbdIKlaGBNkGRLzCeQtYDmy5QVESDgYmwPEMgj4DznyaWVrBfIev92rtfvBSPaCWhgtbM3M4FigawFtBjEQAIEuhVwMe42NQIjsFrAeV5NZkAigaz3b+c60SadYCkaWBMk2RLzCWQtoPkyZUUECLgY2wME8gg4z3lyaSXrBbLev53r9XvBiHYCGljt7M1MoFggawEtBjGQAIFuBVyMu02NwAisFnCeV5MZkEgg6/3buU60SSdYigbWBEm2xHwCWQtovkxZEQECLsb2AIE8As5znlxayXqBrPdv53r9XjCinYAGVjt7MxMoFshaQItBDCRAoFsBF+NuUyMwAqsFnOfVZAYkEsh6/3auE23SCZaigTVBki0xn0DWApovU1ZEgICLsT1AII+A85wnl1ayXiDr/du5Xr8XjGgnoIHVzt7MBIoFshbQYhADCRDoVsDFuNvUCIzAagHneTWZAYkEst6/netEm3SCpWhgTZBkS8wnkLWA5suUFREg4GJsDxDII+A858mllawXyHr/dq7X7wUj2gloYLWzNzOBYoGsBbQYxEACBLoVcDHuNjUCI7BawHleTWZAIoGs92/nOtEmnWApGlgTJNkS8wlkLaD5MmVFBAi4GNsDBPIIOM95cmkl6wWy3r+d6/V7wYh2AhpY7ezNTKBYIGsBLQYxkACBbgVcjLtNjcAIrBZwnleTGZBIIOv927lOtEknWIoG1gRJtsR8AlkLaL5MWREBAi7G9gCBPALOc55cWsl6gaz3b+d6/V4wop2ABlY7ezMTKBbIWkCLQQwkQKBbARfjblMjMAKrBZzn1WQGJBLIev92rhNt0gmWooE1QZItMZ9A1gKaL1NWRICAi7E9QCCPgPOcJ5dWsl4g6/3buV6/F4xoJ6CB1c7ezASKBbIW0GIQAwkQ6FbAxbjb1AiMwGoB53k1mQGJBLLev53rRJt0gqVoYE2QZEvMJ5C1gObLlBURIOBibA8QyCPgPOfJpZWsF8h6/3au1+8FI9oJaGC1szczgWKBrAW0GMRAAgS6FXAx7jY1AiOwWsB5Xk1mQCKBrPdv5zrRJp1gKdkbWF8QEY9ExDMX5vIVEfHO6569KyK+JiK+PSJeGBGfePzvH42IfxsRPxQRvxQRVxbO4TECJwtkLaAnw3gBAQLdCbgYd5cSAREoFnCei+kMTCCQ9f7tXCfYnBMtIXsD62UR8a4V+by+gfUpEfEvI+Kld3jHz0bE6yPiz1fM5VECxQJZC2gxiIEECHQr4GLcbWoERmC1gPO8msyARAJZ79/OdaJNOsFSsjew3nDx7asfXpHHyw2sj4uIn4qIf7Bw/I8fv6X1sYXPe4xAsUDWAloMYiABAt0KuBh3mxqBEVgt4DyvJjMgkUDW+7dznWiTTrCU7A2sNx+bSktTebmB9aUR8W8i4mmXBv90RHxbRDw1Ig7fuvqKS//tIxfPf3lE/MbSyTxHoFQgawEt9TCOAIF+BVyM+82NyAisFXCe14p5PpNA1vu3c51pl+ZfS+YG1sdHxDsi4uWX0vjGiLh/YVr/aUR8z6Vn/zIiXhwRv3X8dzdrcK15/8IwPEbgRoGsBVSuCRDIJ+BinC+nVjSvgPM8b+6tPCLr/du5trtHEsjcwHrOxTekfi0inncpIa+KiJ9bkKCbNb/+XUS8JCI+eBx/s/cfGmaviQg/RrgA2SPlAlkLaLmIkQQI9CrgYtxrZsRFYL2A87zezIg8Alnv3851nj06w0oyN7A+LyJ+PSIOv4j98M/hrwT+SER8WUQcvj31lIg4/CXBXz5+0+p3IuL8+Oyzj//+7kub4NAM+9qI+Ivjv/ukiPjFY1PriccO8x2+8fUfZtg81thOIGsBbSdqZgIE9hJwMd5L1nsJ1Bdwnuubm7Efgaz3b+e6nz0mkjsLZG5gvfCiufSrx99XdWeJiO86NrgOTaxPj4jfjIjPWtnA+sOI+JKI+MCSCT1DoFQgawEt9TCOAIF+BVyM+82NyAisFXCe14p5PpNA1vu3c51pl+ZfS+YG1jdGxNtWpPBvIuLrIuIhDawVah5tIpC1gDbBNCkBArsKuBjvyuvlBKoKOM9VuU3WmUDW+7dz3dlGE85tBTI3sF528U2ob7loSH1hRHxaRPxJRNxz8YvY3338y4LfERE/EBGXDZ74McFn1vwG1qOPPvrEjy7argQWCXznm/540XO9P/Sj935G7yGKjwCBEwXe/f7PP/ENfQz/ys89/KYB/xCYW8B5njv/s68+6/3buZ59Z996/XfffXd3/aLuAqq4fW72O6ye+BHAw++5eldEHH4M8Yl/lvwOrEcj4qUR8Wdr1qGBtUbLsweBrAVUdgkQyCfgYpwvp1Y0r4DzPG/urTzv/du5trtvJaCB1d/eeGtEfNOlsJ5oYP1pRDwQEYe/WvjEP9f/FcKb/aL3Q9PrMOav+luqiDIJZP0K8yFHP/jWjzz/rrvO74s4e3nE+eHbkP3/cx6PxVk8fOXK2f3f/c1Pe1//AYuQQD0BP5pQz9pMBPYWcJ73Fvb+ngWy3r+d6553ndiuF8j6DazPjIg3RMTh5xY+5/iXCN8ZEa+LiI8dEW72DazL36C6LyJ+6BLYRyLiyyPiN47/7osi4j0R8QmXnvlnF3/Z8J/YZgT2FshaQI/Nq/dGxDP2Ntzp/R++cuXsBZpYO+l67ZACLsZDpk3QBG4q4DzbGDMLZL1/O9cz7+rx1p61gXX48PvzF82mr76UksMvaf/WiPjJ4+/AeuNFM+t7r0vZ91/83993/Hd/NyIeiYhnXXrm8FcN//7x//7ZiPiK2zS4xtsNIh5GIHEBPXzz8dXDJOLmgT5472uf/prB1yB8ApsJuBhvRulFBJoLOM/NUyCAhgKJ798pfh/zva99etbeRsNd39/UmZP8xRHx8HUNqNtl4P0R8VUR8UfHhw42P3rx+6z+8cK0HRpj/+jiG1gfXfi8xwgUC+QtoB/50DA/Nnir7J3HY/e+7umHHzH2DwECF19T9oHXNiCQR8B5zpNLK1kvkPf+/dcaWOu3gxGNBDI3sA6kh79EePhGxyffwffQvPr6i29+/O51z31iRPxYRPzDO4z/lYh47fEvHTZKpWlnElBA+862/x+gvvMjuroCPvDW9TYbgT0FnOc9db27dwH3774z5P7dd362ii57A+vgdGhe3XP8/VfPi4iPO+Idvin12xe/H+vNxx83/PAtUO+KiJdExL3Hv0p4aGod/vmPEXH4Zc2H35P1SxFxZaukeA+BOwkooHcSavvfFdC2/mbvS8AH3r7yIRoCpwg4z6foGTu6gPt33xl0/+47P1tFN0MDaysr7yHQjYAC2k0qbhqIAtp3fkRXV8AH3rreZiOwp4DzvKeud/cu4P7dd4bcv/vOz1bRaWBtJek9BCoKKKAVsQumUkAL0AxJK+ADb9rUWtiEAs7zhEm35GsC7t99bwb3777zs1V0GlhbSXoPgYoCCmhF7IKpFNACNEPSCvjAmza1FjahgPM8YdItWQNrkD3g/j1Iok4MUwPrREDDCbQQ0MBqob58TgV0uZUn8wv4wJs/x1Y4j4DzPE+urfRGAffvvneF+3ff+dkqOg2srSS9h0BFAQW0InbBVApoAZohaQV84E2bWgubUMB5njDplnxNwP27783g/t13fraKTgNrK0nvIVBRQAGtiF0wlQJagGZIWgEfeNOm1sImFHCeJ0y6JWtgDbIH3L8HSdSJYWpgnQhoOIEWAhpYLdSXz6mALrfyZH4BH3jz59gK5xFwnufJtZXeKOD+3feucP/uOz9bRaeBtZWk9xCoKKCAVsQumEoBLUAzJK2AD7xpU2thEwo4zxMm3ZKvCbh/970Z3L/7zs9W0WlgbSXpPQQqCiigFbELplJAC9AMSSvgA2/a1FrYhALO84RJt2QNrEH2gPv3IIk6MUwNrBMBDSfQQkADq4X68jkV0OVWnswv4ANv/hxb4TwCzvM8ubbSGwXcv/veFe7ffednq+g0sLaS9B4CFQUU0IrYBVMpoAVohqQV8IE3bWotbEIB53nCpFvyNQH37743g/t33/nZKjoNrK0kvYdARQEFtCJ2wVQKaAGaIWkFfOBNm1oLm1DAeZ4w6ZasgTXIHnD/HiRRJ4apgXUioOEEWghoYLVQXz6nArrcypP5BXzgzZ9jK5xHwHmeJ9dWeqOA+3ffu8L9u+/8bBWdBtZWkt5DoKKAAloRu2AqBbQAzZC0Aj7wpk2thU0o4DxPmHRLvibg/t33ZnD/7js/W0WngbWVpPcQqCiggFbELphKAS1AMyStgA+8aVNrYRMKOM8TJt2SNbAG2QPu34Mk6sQwNbBOBDScQAsBDawW6svnVECXW3kyv4APvPlzbIXzCDjP8+TaSm8UcP/ue1e4f/edn62i08DaStJ7CFQUUEArYhdMpYAWoBmSVsAH3rSptbAJBZznCZNuydcE3L/73gzu333nZ6voNLC2kvQeAhUFFNCK2AVTKaAFaIakFfCBN21qLWxCAed5wqRbsgbWIHvA/XuQRJ0YpgbWiYCGE2ghoIHVQn35nArocitP5hfwgTd/jq1wHgHneZ5cW+mNAu7ffe8K9+++87NVdBpYW0l6D4GKAgpoReyCqRTQAjRD0gr4wJs2tRY2oYDzPGHSLfmagPt335vB/bvv/GwVnQbWVpLeQ6CigAJaEbtgKgW0AM2QtAI+8KZNrYVNKOA8T5h0S9bAGmQPuH8PkqgTw9TAOhHQcAItBDSwWqgvn1MBXW7lyfwCPvDmz7EVziPgPM+Tayu9UcD9u+9d4f7dd362ik4DaytJ7yFQUUABrYhdMJUCWoBmSFoBH3jTptbCJhRwnidMuiVfE3D/7nszuH/3nZ+totPA2krSewhUFFBAK2IXTKWAFqAZklbAB960qbWwCQWc5wmTbskaWIPsAffvQRJ1YpgaWCcCGk6ghYAGVgv15XMqoMutPJlfwAfe/Dm2wnkEnOd5cm2lNwq4f/e9K9y/+87PVtFpYG0l6T0EKgoooBWxC6ZSQAvQDEkr4ANv2tRa2IQCzvOESbfkawLu331vBvfvvvOzVXQaWFtJeg+BigIKaEXsgqkU0AI0Q9IK+MCbNrUWNqGA8zxh0i1ZA2uQPeD+PUiiTgxTA+tEQMMJtBDQwGqhvnxOBXS5lU0eK70AACAASURBVCfzC/jAmz/HVjiPgPM8T66t9EYB9+++d4X7d9/52So6DaytJL2HQEUBBbQidsFUCmgBmiFpBXzgTZtaC5tQwHmeMOmWfE3A/bvvzeD+3Xd+topOA2srSe8hUFFAAa2IXTCVAlqAZkhaAR9406bWwiYUcJ4nTLola2ANsgfcvwdJ1IlhamCdCGg4gRYCGlgt1JfPqYAut/JkfgEfePPn2ArnEXCe58m1ld4o4P7d965w/+47P1tFp4G1laT3EKgooIBWxC6YSgEtQDMkrYAPvGlTa2ETCjjPEybdkq8JuH/3vRncv/vOz1bRaWBtJek9BCoKKKAVsQumUkAL0AxJK+ADb9rUWtiEAs7zhEm3ZA2sQfaA+/cgiToxTA2sEwENJ9BCQAOrhfryORXQ5VaezC/gA2/+HFvhPALO8zy5ttIbBdy/+94V7t9952er6DSwtpL0HgIVBRTQitgFUymgBWiGpBXwgTdtai1sQgHnecKkW/I1AffvvjeD+3ff+dkqOg2srSS9h0BFAQW0InbBVApoAZohaQV84E2bWgubUMB5njDplqyBNcgecP8eJFEnhqmBdSKg4QRaCGhgtVBfPqcCutzKk/kFfODNn2MrnEfAeZ4n11Z6o4D7d9+7wv277/xsFZ0G1laS3kOgooACWhG7YCoFtADNkLQCPvCmTa2FTSjgPE+YdEu+JuD+3fdmcP/uOz9bRaeBtZWk9xCoKKCAVsQumEoBLUAzJK2AD7xpU2thEwo4zxMm3ZI1sAbZA+7fgyTqxDA1sE4ENJxACwENrBbqy+dUQJdbeTK/gA+8+XNshfMIOM/z5NpKbxRw/+57V7h/952fraLTwNpK0nsIVBRQQCtiF0ylgBagGZJWwAfetKm1sAkFnOcJk27J1wTcv/veDO7ffednq+g0sLaS9B4CFQUU0IrYBVMpoAVohqQV8IE3bWotbEIB53nCpFuyBtYge8D9e5BEnRimBtaJgIYTaCGggdVCffmcCuhyK0/mF/CBN3+OrXAeAed5nlxb6Y0C7t997wr3777zs1V0GlhbSXoPgYoCCmhF7IKpFNACNEPSCvjAmza1FjahgPM8YdIt+ZqA+3ffm8H9u+/8bBWdBtZWkt5DoKKAAloRu2AqBbQAzZC0Aj7wpk2thU0o4DxPmHRL1sAaZA+4fw+SqBPD1MA6EdBwAi0ENLBaqC+fUwFdbuXJ/AI+8ObPsRXOI+A8z5NrK71RwP27713h/t13fraKTgNrK0nvIVBRQAGtiF0wlQJagGZIWgEfeNOm1sImFHCeJ0y6JV8TcP/uezO4f/edn62i08DaStJ7CFQUUEArYhdMpYAWoBmSVsAH3rSptbAJBZznCZNuyRpYg+wB9+9BEnVimBpYJwIaTqCFgAZWC/Xlcyqgy608mV/AB978ObbCeQSc53lybaU3Crh/970r3L/7zs9W0WlgbSXpPQQqCiigFbELplJAC9AMSSvgA2/a1FrYhALO84RJt+RrAu7ffW8G9+++87NVdBpYW0l6D4GKAgpoReyCqRTQAjRD0gr4wJs2tRY2oYDzPGHSLVkDa5A94P49SKJODFMD60RAwwm0ENDAaqG+fE4FdLmVJ/ML+MCbP8dWOI+A8zxPrq30RgH37753hft33/nZKjoNrK0kvYdARQEFtCJ2wVQKaAGaIWkFfOBNm1oLm1DAeZ4w6ZZ8TcD9u+/N4P7dd362ik4DaytJ7yFQUUABrYhdMJUCWoBmSFoBH3jTptbCJhRwnidMuiVrYA2yB9y/B0nUiWFqYJ0IaDiBFgIaWC3Ul8+pgC638mR+AR948+fYCucRcJ7nybWV3ijg/t33rnD/7js/W0WngbWVpPcQqCiggFbELphKAS1AMyStgA+8aVNrYRMKOM8TJt2Srwm4f/e9Gdy/+87PVtFpYG0l6T0EKgoooBWxC6ZSQAvQDEkr4ANv2tRa2IQCzvOESbdkDaxB9oD79yCJOjFMDawTAQ0n0EJAA6uF+vI5FdDlVp7ML+ADb/4cW+E8As7zPLm20hsF3L/73hXu333nZ6voNLC2kvQeAhUFFNCK2AVTKaAFaIakFfCBN21qLWxCAed5wqRb8jUB9+++N4P7d9/52So6DaytJL2HQEUBBbQidsFUCmgBmiFpBXzgTZtaC5tQwHmeMOmWrIE1yB5w/x4kUSeGqYF1IqDhBFoIaGC1UF8+pwK63MqT+QV84M2fYyucR8B5nifXVnqjgPt337vC/bvv/GwVnQbWVpLeQ6CigAJaEbtgKgW0AM2QtAI+8KZNrYVNKOA8T5h0S74m4P7d92Zw/+47P1tFp4G1laT3EKgooIBWxC6YSgEtQDMkrYAPvGlTa2ETCjjPEybdkjWwBtkD7t+DJOrEMDWwTgQ0nEALAQ2sFurL51RAl1t5Mr+AD7z5c2yF8wg4z/Pk2kpvFHD/7ntXuH/3nZ+totPA2krSewhUFFBAK2IXTKWAFqAZklbAB960qbWwCQWc5wmTbsnXBNy/+94M7t9952er6DSwtpL0HgIVBRTQitgFUymgBWiGpBXwgTdtai1sQgHnecKkW7IG1iB7wP17kESdGKYG1omAhhNoIaCB1UJ9+ZwK6HIrT+YX8IE3f46tcB4B53meXFvpjQLu333vCvfvvvOzVXQaWFtJeg+BigIKaEXsgqkU0AI0Q9IK+MCbNrUWNqGA8zxh0i35moD7d9+bwf277/xsFZ0G1laS3kOgooACWhG7YCoFtADNkLQCPvCmTa2FTSjgPE+Y9MIlf+pn/8Tzz+86vy8iXh4Rzyx8Td1h5/FYnMXDZ1fO7v/TP3j9+66f3P27bjrWzub+vVZszOc1sMbMm6gnF1BA+94ACmjf+RFdXQEfeOt6m43AngLO8566ed59bF69NyKeMeiqPnx25ewF1zex3L/7zqb7d9/52So6DaytJL2HQEUBBbQidsFUCmgBmiFpBXzgTZtaC5tQwHmeMOkFS37Oc9/yQES8umBoT0Me/ODv3fOaywG5f/eUnhtjcf/uOz9bRaeBtZWk9xCoKKCAVsQumEoBLUAzJK2AD7xpU2thEwo4zxMmvWDJz3nuWz40zI8N3mp95/HYB3//nmdrYBVsgEZD3L8bwVeeVgOrMrjpCGwhoIG1heJ+71BA97P15vEEfOAdL2ciJnArAefZ3lgi8JznvuV8yXO9P/PB37vnSZ+V3b/7zpj7d9/52So6DaytJL2HQEUBBbQidsFUCmgBmiFpBXzgTZtaC5tQwHmeMOkFS9bAKkCrOOSRn3nFk3oAznVFfFOdLKCBdTKhFxCoL6CBVd98zYwaWGu0PJtdwMU4e4at71YCL37VLzz//Kln98X5YH+F7Snx8NnHzu9/zzteecNfYXOe7fclAhpYS5TaPaOB1c7ezKcLaGCdbugNBKoLaGBVJ181oQbWKi4PJxfwgTd5gi3vpgKPN6/uOhv8r7Cdv+D6JpbzbMMvEdDAWqLU7hkNrHb2Zj5dQAPrdENvIFBdQAOrOvmqCTWwVnF5OLmAD7zJE2x5NxV40asfeiDOB/8rbGfx4CMPvuJJf4XNebbhlwhoYC1RaveMBlY7ezOfLqCBdbqhNxCoLqCBVZ181YQaWKu4PJxcwAfe5Am2vJs3sL7hoQR/he38sUfe/son/RU259mGXyKggbVEqd0zGljt7M18uoAG1umG3kCguoAGVnXyVRNqYK3i8nByAR94kyfY8m7VwErxV9h80LXBSwQ0sErU6o1xrutZm2l7AQ2s7U29kcDuAhpYuxOfNIEG1kl8BicT0MBKllDLWSSgTi9iavaQOr0vvQbWvr6nvl0D61RB41sKaGC11Dc3gUIBF+NCuErDXIz3h/7Uz/6J55/fdX5fxGB/3essHj67cnb/n/7B62/46177q7WZQQOrjbtZ2wqo02397zS7On0nodP+uwbWaX57j9bA2lvY+/cU0MDaU9e7Cewk4GK8E+xGr3Ux3gjyFq85Nq8G/+teZy+YpYmlgbXvefD2PgXU6T7z8kRU6vS++dHA2tf31LdrYJ0qaHxLAQ2slvrmJlAo4GJcCFdpmIvxvtDPee5bHogY/K97RTz4wd+750l/3WtftXZv18BqZ2/mdgLqdDv7JTOr00uUyp/RwCq3qzFSA6uGsjn2EtDA2kvWewnsKOBivCPuBq92Md4A8TaveM5z35Lgr3vFYx/8/Xue9Ne99lVr93YNrHb2Zm4noE63s18yszq9RKn8GQ2scrsaIzWwaiibYy8BDay9ZL2XwI4CLsY74m7wahfjDRBv38BK8de9Pvh790xRgzWw9j0P3t6ngDrdZ16eiEqd3jc/Glj7+p76dg2sUwWNbykwxeW5JbC5Cewh4GK8h+p273Qx3s7yZm/KejHeV63d2zWw2tmbuZ2AOt3OfsnM6vQSpfJnstZp57p8T9QY6VzXUG4/hwZW+xyIgMBqAQV0NVnVAQrovtxZL8b7qrV7uwZWO3sztxNQp9vZL5lZnV6iVP5M1jrtXJfviRojnesayu3n0MBqnwMREFgtoICuJqs6QAHdlzvrxXhftXZv18BqZ2/mdgLqdDv7JTOr00uUyp/JWqed6/I9UWOkc11Duf0cGljtcyACAqsFFNDVZFUHKKD7cme9GO+r1u7tGljt7M3cTkCdbme/ZGZ1eolS+TNZ67RzXb4naox0rmsot59DA6t9DkRAYLWAArqarOoABXRf7qwX433V2r1dA6udvZnbCajT7eyXzKxOL1EqfyZrnXauy/dEjZHOdQ3l9nNoYLXPgQgIrBZQQFeTVR2ggO7LnfVivK9au7drYLWzN3M7AXW6nf2SmdXpJUrlz2St0851+Z6oMdK5rqHcfg4NrPY5EAGB1QIK6GqyqgMU0H25s16M91Vr93YNrHb2Zm4noE63s18yszq9RKn8max12rku3xM1RjrXNZTbz6GB1T4HIiCwWkABXU1WdYACui931ovxvmrt3q6B1c7ezO0E1Ol29ktmVqeXKJU/k7VOO9fle6LGSOe6hnL7OTSw2udABARWCyigq8mqDlBA9+XOejHeV63d2zWw2tmbuZ2AOt3OfsnM6vQSpfJnstZp57p8T9QY6VzXUG4/hwZW+xyIgMBqAQV0NVnVAQrovtxZL8b7qrV7uwZWO3sztxNQp9vZL5lZnV6iVP5M1jrtXJfviRojnesayu3n0MBqnwMREFgtoICuJqs6QAHdlzvrxXhftXZv18BqZ2/mdgLqdDv7JTOr00uUyp/JWqed6/I9UWOkc11Duf0cGljtcyACAqsFFNDVZFUHKKD7cme9GO+r1u7tGljt7M3cTkCdbme/ZGZ1eolS+TNZ67RzXb4naox0rmsot59DA6t9DkRAYLWAArqarOoABXRf7qwX433V2r1dA6udvZnbCajT7eyXzKxOL1EqfyZrnXauy/dEjZHOdQ3l9nNoYLXPgQgIrBZQQFeTVR2ggO7LnfVivK9au7drYLWzN3M7AXW6nf2SmdXpJUrlz2St0851+Z6oMdK5rqHcfg4NrPY5EAGB1QIK6GqyqgMU0H25s16M91Vr93YNrHb2Zm4noE63s18yszq9RKn8max12rku3xM1RjrXNZTbz6GB1T4HIiCwWkABXU1WdYACui931ovxvmrt3q6B1c7ezO0E1Ol29ktmVqeXKJU/k7VOO9fle6LGSOe6hnL7OTSw2udABARWCyigq8mqDlBA9+XOejHeV63d2zWw2tmbuZ2AOt3OfsnM6vQSpfJnstZp57p8T9QY6VzXUG4/hwZW+xyIgMBqAQV0NVnVAQrovtxZL8b7qrV7uwZWO3sztxNQp9vZL5lZnV6iVP5M1jrtXJfviRojnesayu3n0MBqnwMREFgtoICuJqs6QAHdlzvrxXhftXZv18BqZ2/mdgLqdDv7JTOr00uUyp/JWqed6/I9UWOkc11Duf0cGljtcyACAqsFFNDVZFUHKKD7cme9GO+r1u7tGljt7M3cTkCdbme/ZGZ1eolS+TNZ67RzXb4naox0rmsot59DA6t9DkRAYLWAArqarOoABXRf7qwX433V2r1dA6udvZnbCajT7eyXzKxOL1EqfyZrnXauy/dEjZHOdQ3l9nNoYLXPgQgIrBZQQFeTVR2ggO7LnfVivK9au7drYLWzN3M7AXW6nf2SmdXpJUrlz2St0851+Z6oMdK5rqHcfg4NrPY5EAGB1QIK6GqyqgMU0H25s16M91Vr93YNrHb2Zm4noE63s18yszq9RKn8max12rku3xM1RjrXNZTbz6GB1T4HIiCwWkABXU1WdYACui931ovxvmrt3q6B1c7ezO0E1Ol29ktmVqeXKJU/k7VOO9fle6LGSOe6hnL7OTSw2udABARWCyigq8mqDlBA9+XOejHeV63d2zWw2tmbuZ2AOt3OfsnM6vQSpfJnstZp57p8T9QY6VzXUG4/hwZW+xyIgMBqAQV0NVnVAQrovtxZL8b7qrV7uwZWO3sztxNQp9vZL5lZnV6iVP5M1jrtXJfviRojnesayu3n0MBqnwMREFgtoICuJqs6QAHdlzvrxXhftXZv18BqZ2/mdgLqdDv7JTOr00uUyp/JWqed6/I9UWOkc11Duf0cGljtcyACAqsFFNDVZFUHKKD7cme9GO+r1u7tGljt7M3cTkCdbme/ZGZ1eolS+TNZ67RzXb4naox0rmsot59DA6t9DkRAYLWAArqarOoABXRf7qwX433V2r1dA6udvZnbCajT7eyXzKxOL1EqfyZrnXauy/dEjZHOdQ3l9nNoYLXPgQgIrBZQQFeTVR2ggO7LnfVivK9au7drYLWzN3M7AXW6nf2SmdXpJUrlz2St0851+Z6oMdK5rqHcfg4NrPY5EAGB1QIK6GqyqgMU0H25s16M91Vr93YNrHb2Zm4noE63s18yszq9RKn8max12rku3xM1RjrXNZTbz6GB1T4HIiCwWkABXU1WdYACui931ovxvmrt3q6B1c7ezO0E1Ol29ktmVqeXKJU/k7VOO9fle6LGSOe6hnL7OTSw2udABARWCyigq8mqDlBA9+XOejHeV63d2zWw2tmbuZ2AOt3OfsnM6vQSpfJnstZp57p8T9QY6VzXUG4/hwZW+xyIgMBqAQV0NVnVAQrovtxZL8b7qrV7uwZWO3sztxNQp9vZL5lZnV6iVP5M1jrtXJfviRojnesayu3n0MBqnwMREFgtoICuJqs6QAHdlzvrxXhftXZv18BqZ2/mdgLqdDv7JTOr00uUyp/JWqed6/I9UWOkc11Duf0cGljtcyACAqsFFNDVZFUHKKD7cme9GO+r1u7tGljt7M3cTkCdbme/ZGZ1eolS+TNZ67RzXb4naox0rmsot59DA6t9DkRAYLWAArqarOoABXRf7qwX433V2r1dA6udvZnbCajT7eyXzKxOL1EqfyZrnXauy/dEjZHOdQ3l9nNoYLXPgQgIrBZQQFeTVR2ggO7LnfVivK9au7drYLWzN3M7AXW6nf2SmdXpJUrlz2St0851+Z6oMdK5rqHcfg4NrPY5EAGB1QIK6GqyqgMU0H25s16M91Vr93YNrHb2Zm4noE63s18yszq9RKn8max12rku3xM1RjrXNZTbz6GB1T4HIiCwWkABXU1WdYACui931ovxvmrt3q6B1c7ezO0E1Ol29ktmVqeXKJU/k7VOO9fle6LGSOe6hnL7OTSw2udABARWCyigq8mqDlBA9+XOejHeV63d2zWw2tmbuZ2AOt3OfsnM6vQSpfJnstZp57p8T9QY6VzXUG4/hwZW+xyIgMBqAQV0NVnVAQrovtxZL8b7qrV7uwZWO3sztxNQp9vZL5lZnV6iVP5M1jrtXJfviRojnesayu3n0MBqnwMREFgtoICuJqs6QAHdlzvrxXhftXZv18BqZ2/mdgLqdDv7JTOr00uUyp/JWqed6/I9UWOkc11Duf0cGljtcyACAqsFFNDVZFUHKKD7cme9GO+r1u7tGljt7M3cTkCdbme/ZGZ1eolS+TNZ67RzXb4naox0rmsot59DA6t9DkRAYLWAArqarOoABXRf7qwX433V2r1dA6udvZnbCajT7eyXzKxOL1EqfyZrnXauy/dEjZHOdQ3l9nNoYLXPgQgIrBZQQFeTVR2ggO7LnfVivK9au7drYLWzN3M7AXW6nf2SmdXpJUrlz2St0851+Z6oMdK5rqHcfg4NrPY5EAGB1QIK6GqyqgMU0H25s16M91Vr93YNrHb2Zm4noE63s18yszq9RKn8max12rku3xM1RjrXNZTbz6GB1T4HIiCwWkABXU1WdYACui931ovxvmrt3q6B1c7ezO0E1Ol29ktmVqeXKJU/k7VOO9fle6LGSOe6hnL7OTSw2udABARWCyigq8mqDlBA9+XOejHeV63d2zWw2tmbuZ2AOt3OfsnM6vQSpfJnstZp57p8T9QY6VzXUG4/hwZW+xyIgMBqAQV0NVnVAQrovtxZL8b7qrV7uwZWO3sztxNQp9vZL5lZnV6iVP5M1jrtXJfviRojnesayu3n0MBqnwMREFgtoICuJqs6QAHdlzvrxXhftXZv18BqZ2/mdgLqdDv7JTOr00uUyp/JWqed6/I9UWOkc11Duf0cGljtcyACAqsFFNDVZFUHKKD7cme9GO+r1u7tGljt7M3cTkCdbme/ZGZ1eolS+TNZ67RzXb4naox0rmsot59DA6t9DkRAYLWAArqarOoABXRf7qwX433V2r1dA6udvZnbCajT7eyXzKxOL1EqfyZrnXauy/dEjZHOdQ3l9nPM0MD6TyPiv42I/zIi/k5EPOXI/jcR8e8j4sGI+J8j4gM3SccXRMQjEfHMhal6RUS8c+GzHiNQLKCAFtNVGaiA7suc9WK8r1q7t2tgtbM3czsBdbqd/ZKZ1eklSuXPZK3TznX5nqgx0rmuodx+juwNrK88Nqiecwfqj0bE6yPiX0TE+aVnXxYR71qRJg2sFVgeLRdQQMvtaoxUQPdVznox3let3ds1sNrZm7mdgDrdzn7JzOr0EqXyZ7LWaee6fE/UGOlc11BuP0fmBtZnR8R7IuLTFzL/ZUS8OCJ+69Lzb7j49tUPLxx/eEwDawWWR8sFFNByuxojFdB9lbNejPdVa/d2Dax29mZuJ6BOt7NfMrM6vUSp/Jmsddq5Lt8TNUY61zWU28+RuYH1fRffpvofriP+6Yj4toi4EhFvjIjvve6///Pjjxs+8a/fHBHfviJNGlgrsDxaLqCAltvVGKmA7quc9WK8r1q7t2tgtbM3czsBdbqd/ZKZ1eklSuXPZK3TznX5nqgx0rmuodx+jqwNrE+MiF+4+P1Vf+8S8Z9ExAuOv/fq8K//dkT8ZkT8rUvP/FpEfG1E/EVEfHxEvCMiXn7pvx+aXve3T5sIZhdQQPveAQrovvnJejHeV63d2zWw2tmbuZ2AOt3OfsnM6vQSpfJnstZp57p8T9QY6VzXUG4/R9YG1rOO37D63Ij4woj4pIj4Py41pw7yh1/o/t6I+LRLaTj8vqtXXYz9q4g4/N6sQ0PreZf+++G//Vz7tIlgdgEFtO8doIDum5+sF+N91dq9XQOrnb2Z2wmo0+3sl8ysTi9RKn8ma512rsv3RI2RznUN5fZzZG1g3Un2445/efCe6x48/Ljgjx3/3edFxK9HxKcc/+/Djx3+SER8WUR86fGvGR5++fsvR8T3XDS+fue6XwB/pxj8dwLFAgpoMV2VgQrovsxZL8b7qrV7uwZWO3sztxNQp9vZL5lZnV6iVP5M1jrtXJfviRojnesayu3nmLGBdfjxwh+PiNdex//+i29kfdXFXyP8o+O/f2FE/GpEPHVhmr7r2OC6/FcMFw71GIF1AgroOq/aTyug+4pnvRjvq9bu7RpY7ezN3E5AnW5nv2RmdXqJUvkzWeu0c12+J2qMdK5rKLefY7YG1uFbVYcfATz8aOHlfx6LiK+++H1X/9ulf/mNEfG2FSn6m4j4uosfWXxoxZjHH3300Uc1vdaiTf78d77pj1MI/Oi9n/Gkdbz7/Z+fYl1f+bmHL2T6Zy+Br/nG9+316qrv/aWfen7V+VpN5ly3kjdvSwF1uqX+nedWp+9sdMoTWeu0c33Krth/rHO9vfHdd9/dXb+ou4C2Z3/8jYd1vu7iF7f/REQcfnzw8j+Hb159fUT87nX//mUR8S3H36F1+D1Zh18Cf/iRw3dHxNMi4jsi4geO735i6OVfAr94KRpYi6k8eBRQQPveCgrovvnJejHeV63d2zWw2tmbuZ2AOt3OfsnM6vQSpfJnstZp57p8T9QY6Vxvr6yBtb3pkjceGlY/GBH/3U0efvtFY+pbI+L/W/Ki6545/GL4X7z4McOXXPr3fxgRX3LR+PpAwfsMIbBYwFeYF1M1edBXmPdlz/qjCfuqtXu7HyFsZ2/mdgLqdDv7JTOr00uUyp/JWqed6/I9UWOkc11Duf0c2b+Bdatf1v6hiDj8iOD/euIvXn9rRHyTBlb7jTxbBApo3xlXQPfNT9aL8b5q7d6ugdXO3sztBNTpdvZLZlanlyiVP5O1TjvX5XuixkjnuoZy+zkyN7AOa/vvI+L+65j//cWvnfram/zI4OXHPjMi3hARh1/I8znHv0T4zuOPIX7s+ODNvoH1aES8NCL+rH1qRZBZQAHtO7sK6L75yXox3let3ds1sNrZm7mdgDrdzn7JzOr0EqXyZ7LWaee6fE/UGOlc11BuP0fmBtaLIuJfH39f1VLpJ34E8PBL3X/++Ivdnxh7+CXthx83/MnjO98YEd973Yu//+L//r6lk3mOQKmAAloqV2ecArqvc9aL8b5q7d6ugdXO3sztBNTpdvZLZlanlyiVP5O1TjvX5XuixkjnuoZy+zmyNrCeGhH/IiJes5L48u+w+uKIeDginrXwHYdfBv9VEfFHC5/3GIFiAQW0ctXujAAAIABJREFUmK7KQAV0X+asF+N91dq9XQOrnb2Z2wmo0+3sl8ysTi9RKn8ma512rsv3RI2RznUN5fZzZG1g/Z2LZtJ7I+Lw1wPX/HP9L2E//CXCByLik+/wklv9JcM1c3uWwGIBBXQxVZMHFdB92bNejPdVa/d2Dax29mZuJ6BOt7NfMrM6vUSp/Jmsddq5Lt8TNUY61zWU28+RtYF1aDy9q4D3Zn9F8NC8uuf4+6+eFxGHXwx/+OejEfHbF78f683HHzf8cMF8hlQQ+NTP/onnn991fl9EvDwinllhytOnOI/H4iwePrtydv+f/sHr33f9CxXQ04n3fIMCuqduRNaL8UHtxa/6heefP/Xsvjgf7H+vnhIPn33s/P73vOOVN/zvlQbWvufB2/sUUKf7zMsTUanT++Yna512rvfdN6e+3bk+VXCM8VkbWGPoi3J3gWPz6vBtvGfsPtk+E3z47MrZC65vYimg+2Bv9VYFdCvJm78n68X48ebVXWeD/+/V+Quub2JpYO17Hry9TwF1us+8aGDVyUvWOu1c19k/pbO4f5fKjTVOA2usfIl2pcBznvuWw4+AvnrlsN4ef/CDv3fPk36fmwLaW4qeHI8Cum9+0l6MX/3QA3E++P9encWDjzz4iif975UG1r7nwdv7FFCn+8yLBladvKSt09/w0HkdwX1neeRnXvGkHoA6va+3t28roIG1rae3dSbwnOe+5UPD/NjgrezO47EP/v49z778n12MO9to14WjgbVvfhJfjBP879X5Y4+8/ZVP+t8rF+N9z4O39ymgTveZFw2sOnlJXKc1sOpsoaJZ3L+L2IYbpIE1XMoEvEZAAV2jVf9Z/z9A9c0zzOhc951F57rv/IiujoAGVh3n0ll80C2VWzZOnV7m1OopdbqVvHm3ENDA2kLRO7oVUEC7Tc3jgSmgfeen1+ic614zczUu57rv/IiujoAGVh3n0lk0sErllo1Tp5c5tXpKnW4lb94tBDSwtlD0jm4FFNBuU+ODbt+p6To657rr9Ghg9Z0e0VUS0MCqBF04jQZWIdzCYer0QqhGj2lgNYI37SYCGlibMHpJrwIKaK+ZuRqXAtp3fnqNzrnuNTPOdd+ZEV1NAQ2smtrr59LAWm+2ZoQ6vUar/rPu3/XNzbidgAbWdpbe1KGAAtphUi6FpID2nZ9eo3Oue82MBlbfmRFdTQENrJra6+fSwFpvtmaEOr1Gq/6z7t/1zc24nYAG1naW3tShgALaYVI0sPpOygDROdd9J8nFuO/8iK6OgAZWHefSWTSwSuWWjVOnlzm1ekqdbiVv3i0ENLC2UPSObgUU0G5T83hgCmjf+ek1Oue618xcjcu57js/oqsjoIFVx7l0Fg2sUrll49TpZU6tnlKnW8mbdwsBDawtFL2jWwEFtNvU+KDbd2q6js657jo9Glh9p0d0lQQ0sCpBF06jgVUIt3CYOr0QqtFjGliN4E27iYAG1iaMXtKrgALaa2auxqWA9p2fXqNzrnvNjHPdd2ZEV1NAA6um9vq5NLDWm60ZoU6v0ar/rPt3fXMzbieggbWdpTd1KKCAdpiUSyEpoH3np9fonOteM6OB1XdmRFdTQAOrpvb6uTSw1putGaFOr9Gq/6z7d31zM24noIG1naU3dSiggHaYFA2svpMyQHTOdd9JcjHuOz+iqyOggVXHuXQWDaxSuWXj1OllTq2eUqdbyZt3CwENrC0UvaNbAQW029Q8HpgC2nd+eo3Oue41M1fjcq77zo/o6ghoYNVxLp1FA6tUbtk4dXqZU6un1OlW8ubdQkADawtF7+hWQAHtNjU+6Padmq6jc667To8GVt/pEV0lAQ2sStCF02hgFcItHKZOL4Rq9JgGViN4024ioIG1CaOX9CqggPaamatxKaB956fX6JzrXjPjXPedGdHVFNDAqqm9fi4NrPVma0ao02u06j/r/l3f3IzbCWhgbWfpTR0KKKAdJuVSSApo3/npNTrnutfMaGD1nRnR1RTQwKqpvX4uDaz1ZmtGqNNrtOo/6/5d39yM2wloYG1n6U0dCiigHSZFA6vvpAwQnXPdd5JcjPvOj+jqCGhg1XEunUUDq1Ru2Th1eplTq6fU6Vby5t1CQANrC0Xv6FZAAe02NY8HpoD2nZ9eo3Oue83M1bic677zI7o6AhpYdZxLZ9HAKpVbNk6dXubU6il1upW8ebcQ0MDaQtE7uhVQQLtNjQ+6faem6+ic667To4HVd3pEV0lAA6sSdOE0GliFcAuHqdMLoRo9poHVCN60mwhoYG3C6CW9CiigvWbmalwKaN/56TU657rXzDjXfWdGdDUFNLBqaq+fSwNrvdmaEer0Gq36z7p/1zc343YCGljbWXpThwIKaIdJuRSSAtp3fnqNzrnuNTMaWH1nRnQ1BTSwamqvn0sDa73ZmhHq9Bqt+s+6f9c3N+N2AhpY21l6U4cCCmiHSdHA6jspA0TnXPedJBfjvvMjujoCGlh1nEtn0cAqlVs2Tp1e5tTqKXW6lbx5txDQwNpC0Tu6FVBAu03N44EpoH3np9fonOteM3M1Lue67/yIro6ABlYd59JZNLBK5ZaNU6eXObV6Sp1uJW/eLQQ0sLZQ9I5uBRTQblPjg27fqek6Oue66/RoYPWdHtFVEtDAqgRdOI0GViHcwmHq9EKoRo9pYDWCN+0mAhpYmzB6Sa8CCmivmbkalwLad356jc657jUzznXfmRFdTQENrJra6+fSwFpvtmaEOr1Gq/6z7t/1zc24nYAG1naW3tShgALaYVIuhaSA9p2fXqNzrnvNjAZW35kRXU0BDaya2uvn0sBab7ZmhDq9Rqv+s+7f9c3NuJ2ABtZ2lt7UoYAC2mFSNLD6TsoA0TnXfSfJxbjv/IiujoAGVh3n0lk0sErllo1Tp5c5tXpKnW4lb94tBDSwtlD0jm4FFNBuU/N4YApo3/npNTrnutfMXI3Lue47P6KrI6CBVce5dBYNrFK5ZePU6WVOrZ5Sp1vJm3cLAQ2sLRS9o1sBBbTb1Pig23dquo7Oue46PRpYfadHdJUENLAqQRdOo4FVCLdwmDq9EKrRYxpYjeBNu4mABtYmjF7Sq4AC2mtmrsalgPadn16jc657zYxz3XdmRFdTQAOrpvb6uTSw1putGaFOr9Gq/6z7d31zM24noIG1naU3dSiggHaYlEshKaB956fX6JzrXjOjgdV3ZkRXU0ADq6b2+rk0sNabrRmhTq/Rqv+s+3d9czNuJ6CBtZ2lN3UooIB2mBQNrL6TMkB0znXfSXIx7js/oqsjoIFVx7l0Fg2sUrll49TpZU6tnlKnW8mbdwsBDawtFL2jWwEFtNvUPB6YAtp3fnqNzrnuNTNX43Ku+86P6OoIaGDVcS6dRQOrVG7ZOHV6mVOrp9TpVvLm3UJAA2sLRe/oVkAB7TY1Puj2nZquo3Ouu06PBlbf6RFdJQENrErQhdNoYBXCLRymTi+EavSYBlYjeNNuIqCBtQmjl/QqoID2mpmrcSmgfeen1+ic614z41z3nRnR1RTQwKqpvX4uDaz1ZmtGqNNrtOo/6/5d39yM2wloYG1n6U0dCiigHSblUkgKaN/56TU657rXzGhg9Z0Z0dUU0MCqqb1+Lg2s9WZrRqjTa7TqP+v+Xd/cjNsJaGBtZ+lNHQoooB0mRQOr76QMEJ1z3XeSXIz7zo/o6ghoYNVxLp1FA6tUbtk4dXqZU6un1OlW8ubdQkADawtF7+hWQAHtNjWPB6aA9p2fXqNzrnvNzNW4nOu+8yO6OgIaWHWcS2fRwCqVWzZOnV7m1OopdbqVvHm3ENDA2kLRO7oVUEC7TY0Pun2npuvonOuu06OB1Xd6RFdJQAOrEnThNBpYhXALh6nTC6EaPaaB1QjetJsIaGBtwuglvQoooL1m5mpcCmjf+ek1Oue618w4131nRnQ1BTSwamqvn0sDa73ZmhHq9Bqt+s+6f9c3N+N2AhpY21l6U4cCCmiHSbkUkgLad356jc657jUzGlh9Z0Z0NQU0sGpqr59LA2u92ZoR6vQarfrPun/XNzfjdgIaWNtZelOHAgpoh0nRwOo7KQNE51z3nSQX477zI7o6AhpYdZxLZ9HAKpVbNk6dXubU6il1upW8ebcQ0MDaQtE7uhVQQLtNzeOBKaB956fX6JzrXjNzNS7nuu/8iK6OgAZWHefSWTSwSuWWjVOnlzm1ekqdbiVv3i0ENLC2UPSObgUU0G5T44Nu36npOjrnuuv0aGD1nR7RVRLQwKoEXTiNBlYh3MJh6vRCqEaPaWA1gjftJgIaWJswekmvAgpor5m5GpcC2nd+eo3Oue41M85135kRXU0BDaya2uvn0sBab7ZmhDq9Rqv+s+7f9c3NuJ2ABtZ2lt7UoYAC2mFSLoWkgPadn16jc657zYwGVt+ZEV1NAQ2smtrr59LAWm+2ZoQ6vUar/rPu3/XNzbidgAbWdpbe1KGAAtphUjSw+k7KANE5130nycW47/yIro6ABlYd59JZNLBK5ZaNU6eXObV6Sp1uJW/eLQQ0sLZQ9I5uBRTQblPzeGAKaN/56TU657rXzFyNy7nuOz+iqyOggVXHuXQWDaxSuWXj1OllTq2eUqdbyZt3CwENrC0UvaNbAQW029T4oNt3arqOzrnuOj0aWH2nR3SVBDSwKkEXTqOBVQi3cJg6vRCq0WMaWI3gTbuJgAbWJoxe0quAAtprZq7GpYD2nZ9eo3Oue82Mc913ZkRXU0ADq6b2+rk0sNabrRmhTq/Rqv+s+3d9czNuJ6CBtZ2lN3UooIB2mJRLISmgfeen1+ic614zo4HVd2ZEV1NAA6um9vq5NLDWm60ZoU6v0ar/rPt3fXMzbieggbWdpTd1KKCAdpgUDay+kzJAdM5130lyMe47P6KrI6CBVce5dBYNrFK5ZePU6WVOrZ5Sp1vJm3cLAQ2sLRS9o1sBBbTb1DwemALad356jc657jUzV+NyrvvOj+jqCGhg1XEunUUDq1Ru2Th1eplTq6fU6Vby5t1CQANrC0Xv6FZAAe02NT7o9p2arqNzrrtOjwZW3+kRXSUBDaxK0IXTaGAVwi0cpk4vhGr0mAZWI3jTbiKggbUJo5f0KqCA9pqZq3EpoH3np9fonOteM+Nc950Z0dUU0MCqqb1+Lg2s9WZrRqjTa7TqP+v+Xd/cjNsJaGBtZ+lNHQoooB0m5VJICmjf+ek1Oue618xoYPWdGdHVFNDAqqm9fi4NrPVma0ao02u06j/r/l3f3IzbCWhgbWfpTR0KKKAdJkUDq++kDBCdc913klyM+86P6OoIaGDVcS6dRQOrVG7ZOHV6mVOrp9TpVvLm3UJAA2sLRe/oVkAB7TY1jwemgPadn16jc657zczVuJzrvvMjujoCGlh1nEtn0cAqlVs2Tp1e5tTqKXW6lbx5txDQwNpC0Tu6FVBAu02ND7p9p6br6JzrrtOjgdV3ekRXSUADqxJ04TQaWIVwC4ep0wuhGj2mgdUI3rSbCGhgbcLoJb0KKKC9ZuZqXApo3/npNTrnutfMONd9Z0Z0NQU0sGpqr59LA2u92ZoR6vQarfrPun/XNzfjdgIaWNtZelOHAgpoh0m5FJIC2nd+eo3Oue41MxpYfWdGdDUFNLBqaq+fSwNrvdmaEer0Gq36z7p/1zc343YCGljbWXpThwIKaIdJ0cDqOykDROdc950kF+P/v707jZkmLas4fo2DyGZkcECNisFAZHPLgIAsM7ggECTIIiBESQAjUVQIAsEFxEhYlShEDKi4sIigQZAAyirIIiNfVESJC1FARVlkMcA49s1b7dS0/bxd3dXVfZ63fp3Mh3m7lqv/5z7Pdffpqruy9VHdYQgIsA7DedezCLB2JTdsP316GKdjbaVPH4u88+6DgABrHxQdI5aABhorzecL00Cz9Umtjq9TlTlTF19n66O6wxAQYB2G865nEWDtSm7Yfvr0ME7H2kqfPhZ5590HAQHWPig6RiwBDTRWGl90s6WJro6vo+URYGXLo7oDERBgHQj0jqcRYO0IbuBu+vRAUEfaTIB1JPBOuxcCAqy9YHSQVAIaaKoyZ+rSQLP1Sa2Or1OV4etsZVR3SAICrEPS3v5cAqztmW2zhz69Da3Db2v+fXjmzrg/AgKs/bF0pEACGmigKL2SNNBsfVKr4+tUZQRY2cqo7pAEBFiHpL39uQRY2zPbZg99ehtah9/W/PvwzJ1xfwQEWPtj6UiBBDTQQFEEWNminILq+DpbJBPjbH1UdxgCAqzDcN71LAKsXckN20+fHsbpWFvp08ci77z7ICDA2gdFx4gloIHGSvP5wjTQbH1Sq+PrVGXO1MXX2fqo7jAEBFiH4bzrWQRYu5Ibtp8+PYzTsbbSp49F3nn3QUCAtQ+KjhFLQAONlcYX3Wxpoqvj62h5BFjZ8qjuQAQEWAcCveNpBFg7ghu4mz49ENSRNhNgHQm80+6FgABrLxgdJJWABpqqzJm6NNBsfVKr4+tUZfg6WxnVHZKAAOuQtLc/lwBre2bb7KFPb0Pr8Nuafx+euTPuj4AAa38sHSmQgAYaKEqvJA00W5/U6vg6VRkBVrYyqjskAQHWIWlvfy4B1vbMttlDn96G1uG3Nf8+PHNn3B8BAdb+WDpSIAENNFAUAVa2KKegOr7OFsnEOFufxOque8PnffPl51/+mKq6a1V9cWKN/6+my+ujdV695rzLznvKv7/vIe9efV+Ala2iAGtaffTpafmOPbo+PZag/Y9JQIB1TPrOPTkBDXRyxKNOoIGOwjfbnfk6W3q+ztYnrbouvHprVV09rbaB9Xz6vMvOu+1qiCXAGkjvSJsJsKYFr09Py3fs0fXpsQTtf0wCAqxj0nfuyQlooJMjHnUCDXQUvtnuzNfZ0vN1tj5p1V34dc99cVXdN62uLev53Q+/96H36+8jwNqS4IE3F2BNC1yfnpbv2KPr02MJ2v+YBARYx6Tv3JMT0EAnRzzqBBroKHyz3Zmvs6Xn62x90qq78Oue+/FTc9vgSfAur49++G8feoEAK210nVyPAGtarfTpafmOPbo+PZag/Y9JQIB1TPrOPTkBDXRyxKNOoIGOwjfbnfk6W3q+ztYnrTp+TlPkyvXwc7Y+qdXxdaoyZ+ri62x9VHd2AgIsI+ScJqCBZsurgWbrk1odX6cqY2KcrUxmdfycqcuyKn06W5/U6vg6VRl9OlsZ1Q0hIMAaQsk2p5aABpotnYlxtj6p1fF1qjImxtnKZFbHz5m6CLCydUmvjq+zFTL/ztZHdWcnIMAyQs5pAhpotrwaaLY+qdXxdaoyAqxsZTKr4+dMXQRY2bqkV8fX2QqZf2frozoBljEwYwIaaLb4Gmi2PqnV8XWqMgKsbGUyq+PnTF0EWNm6pFfH19kKmX9n66M6AZYxMGMCGmi2+Bpotj6p1fF1qjICrGxlMqvj50xdBFjZuqRXx9fZCpl/Z+ujOgGWMTBjAhpotvgaaLY+qdXxdaoyAqxsZTKr4+dMXQRY2bqkV8fX2QqZf2frozoBljEwYwIaaLb4Gmi2PqnV8XWqMgKsbGUyq+PnTF0EWNm6pFfH19kKmX9n66M6AZYxMGMCGmi2+Bpotj6p1fF1qjICrGxlMqvj50xdBFjZuqRXx9fZCpl/Z+ujOgGWMTBjAhpotvgaaLY+qdXxdaoyAqxsZTKr4+dMXQRY2bqkV8fX2QqZf2frozoBljEwYwIaaLb4Gmi2PqnV8XWqMgKsbGUyq+PnTF0EWNm6pFfH19kKmX9n66M6AZYxMGMCGmi2+Bpotj6p1fF1qjICrGxlMqvj50xdBFjZuqRXx9fZCpl/Z+ujOgGWMTBjAhpotvgaaLY+qdXxdaoyAqxsZTKr4+dMXQRY2bqkV8fX2QqZf2frozoBljEwYwIaaLb4Gmi2PqnV8XWqMgKsbGUyq+PnTF0EWNm6pFfH19kKmX9n66M6AZYxMGMCGmi2+Bpotj6p1fF1qjICrGxlMqvj50xdBFjZuqRXx9fZCpl/Z+ujOgGWMTBjAhpotvgaaLY+qdXxdaoyAqxsZTKr4+dMXQRY2bqkV8fX2QqZf2frozoBljEwYwIaaLb4Gmi2PqnV8XWqMgKsbGUyq+PnTF0EWNm6pFfH19kKmX9n66M6AZYxMGMCGmi2+Bpotj6p1fF1qjICrGxlMqvj50xdBFjZuqRXx9fZCpl/Z+ujOgGWMTBjAhpotvgaaLY+qdXxdaoyAqxsZTKr4+dMXQRY2bqkV8fX2QqZf2frozoBljEwYwIaaLb4Gmi2PqnV8XWqMgKsbGUyq+PnTF0EWNm6pFfH19kKmX9n66M6AZYxMGMCGmi2+Bpotj6p1fF1qjICrGxlMqvj50xdBFjZuqRXx9fZCpl/Z+ujOgGWMTBjAhpotvgaaLY+qdXxdaoyAqxsZTKr4+dMXQRY2bqkV8fX2QqZf2frozoBljEwYwIaaLb4Gmi2PqnV8XWqMgKsbGUyq+PnTF0EWNm6pFfH19kKmX9n66M6AZYxMGMCGmi2+Bpotj6p1fF1qjICrGxlMqvj50xdBFjZuqRXx9fZCpl/Z+ujOgGWMTBjAhpotvgaaLY+qdXxdaoyAqxsZTKr4+dMXQRY2bqkV8fX2QqZf2frozoBljEwYwIaaLb4Gmi2PqnV8XWqMgKsbGUyq+PnTF0EWNm6pFfH19kKmX9n66M6AZYxMGMCGmi2+Bpotj6p1fF1qjICrGxlMqvj50xdBFjZuqRXx9fZCpl/Z+ujOgGWMTBjAhpotvgaaLY+qdXxdaoyAqxsZTKr4+dMXQRY2bqkV8fX2QqZf2frozoBljEwYwIaaLb4Gmi2PqnV8XWqMgKsbGUyq+PnTF0EWNm6pFfH19kKmX9n66M6AZYxMGMCGmi2+Bpotj6p1fF1qjICrGxlMqvj50xdBFjZuqRXx9fZCpl/Z+ujOgGWMTBjAhpotvgaaLY+qdXxdaoyAqxsZTKr4+dMXQRY2bqkV8fX2QqZf2frozoBljEwYwIaaLb4Gmi2PqnV8XWqMgKsbGUyq+PnTF0EWNm6pFfH19kKmX9n66M6AZYxMGMCGmi2+Bpotj6p1fF1qjICrGxlMqvj50xdBFjZuqRXx9fZCpl/Z+ujOgGWMTBjAhpotvgaaLY+qdXxdaoyAqxsZTKr4+dMXQRY2bqkV8fX2QqZf2frozoBljEwYwIaaLb4Gmi2PqnV8XWqMgKsbGUyq+PnTF0EWNm6pFfH19kKmX9n66M6AZYxMGMCGmi2+Bpotj6p1fF1qjICrGxlMqvj50xdBFjZuqRXx9fZCpl/Z+ujOgGWMTBjAhpotvgaaLY+qdXxdaoyAqxsZTKr4+dMXQRY2bqkV8fX2QqZf2frozoBljEwYwIaaLb4Gmi2PqnV8XWqMgKsbGUyq+PnTF0EWNm6pFfH19kKmX9n66M6AZYxMGMCGmi2+Bpotj6p1fF1qjICrGxlMqvj50xdBFjZuqRXx9fZCpl/Z+ujOgGWMTBjAhpotvgaaLY+qdXxdaoyAqxsZTKr4+dMXQRY2bqkV8fX2QqZf2frozoBljEwYwIaaLb4Gmi2PqnV8XWqMgKsbGUyq+PnTF0EWNm6pFfH19kKmX9n66M6AZYxMGMCGmi2+Bpotj6p1fF1qjICrGxlMqvj50xdBFjZuqRXx9fZCpl/Z+ujOgGWMTBjAhpotvgaaLY+qdXxdaoyAqxsZTKr4+dMXQRY2bqkV8fX2QqZf2frozoBljEwYwIaaLb4Gmi2PqnV8XWqMgKsbGUyq+PnTF0EWNm6pFfH19kKmX9n66M6AZYxMGMCGmi2+Bpotj6p1fF1qjICrGxlMqvj50xdBFjZuqRXx9fZCpl/Z+ujOgGWMTBjAhpotvgaaLY+qdXxdaoyAqxsZTKr4+dMXQRY2bqkV8fX2QqZf2frozoBljEwYwIaaLb4Gmi2PqnV8XWqMgKsbGUyq+PnTF0EWNm6pFfH19kKmX9n66M6AZYxMGMCGmi2+Bpotj6p1fF1qjICrGxlMqvj50xdBFjZuqRXx9fZCpl/Z+ujOgGWMTBjAhpotvgaaLY+qdXxdaoyAqxsZTKr4+dMXQRY2bqkV8fX2QqZf2frozoBljEwYwIaaLb4Gmi2PqnV8XWqMgKsbGUyq+PnTF0EWNm6pFfH19kKmX9n66M6AZYxMGMCGmi2+Bpotj6p1fF1qjICrGxlMqvj50xdBFjZuqRXx9fZCpl/Z+ujOgGWMTBjAhpotvgaaLY+qdXxdaoyAqxsZTKr4+dMXQRY2bqkV8fX2QqZf2frozoBljEwYwIaaLb4Gmi2PqnV8XWqMgKsbGUyq+PnTF0EWNm6pFfH19kKmX9n66M6AZYxMGMCGmi2+Bpotj6p1fF1qjICrGxlMqvj50xdBFjZuqRXx9fZCpl/Z+ujOgGWMTBjAhpotvgaaLY+qdXxdaoyAqxsZTKr4+dMXQRY2bqkV8fX2QqZf2frozoBljEwYwIaaLb4Gmi2PqnV8XWqMgKsbGUyq+PnTF0EWNm6pFfH19kKmX9n66M6AZYxMGMCGmi2+Bpotj6p1fF1qjICrGxlMqvj50xdBFjZuqRXx9fZCpl/Z+ujOgGWMTBjAhpotvgaaLY+qdXxdaoyAqxsZTKr4+dMXQRY2bqkV8fX2QqZf2frozoBljEwYwIaaLb4Gmi2PqnV8XWqMgKsbGUyq+PnTF0EWNm6pFfH19kKmX9n66M6AZYxMGMCGmi2+Bpotj6p1fF1qjICrGxlMqvj50xdBFjZuqRXx9fZCpl/Z+ujOgGWMTBjAhpotvgaaLY+qdXxdaoyAqxsZTKr4+dMXQRY2bqkV8fX2QqZf2frozoB1tgxcH5V3bmqHl5Vt6uqa3YH/GxVvaOqnlxVr66qy8aeyP77J6CB7p/pPo+oge6T5nyOxdfZWvN1tj5p1fFzmiJXroefs/VJrY6vU5UAczxrAAAVfklEQVTxQ1O2MqobQuC8IRvNeJvrVNWLqupOGxi8tKoeUlUfmzGryI+ugUbK8n9FmRhn65NaHV+nKmNinK1MZnX8nKnLsip9Oluf1Or4OlUZfTpbGdUNISDAOpnSF1bVC6rqPkNAVtVzuqu0Pjdwe5sdgIAGegDII05hYjwC3ox35ets8fk6W5+06vg5TZEr18PP2fqkVsfXqcoIsLKVUd0QAgKskyndpqreWFVX7W3ywqp6WFVdparaVVd37L33mcX2l1TV24aAt81hCGigh+G861lMjHclN+/9+Dpbf77O1ietOn5OU0SAla3I6aiOr7N10qez9VHd2QkIsE7m8/NV9bje25+qqjtU1aXdv60LuB5bVU8x6HIIaKA5WqyrRAPN1ie1Or5OVeZMXXydrU9adfycpogAK1uR01EdX2frpE9n66M6AdYuY+BqVfWyqrprb+e/rqqLq+rD3b9duLgC601VddPeNm2f+1WV2wh3oT7BPhroBFD3eEgNdI8wZ3Qovs4Wm6+z9Umrjp/TFBFgZStyOqrj62yd9OlsfVQnwNplDFxQVa+tqlv0dm5h1d2q6hPdv11r8f4ru1BrudlbutDrv3Y5qX32T0AD3T/TfR5RA90nzfkci6+ztebrbH3SquPnNEUEWNmKnI7q+DpbJ306Wx/VCbB2GQNfUVVvr6rrbxlgvb+qbl1VH9zlpPbZPwENdP9M93lEDXSfNOdzLL7O1pqvs/VJq46f0xQRYGUrcjqq4+tsnfTpbH1UJ8DaZQwIsHahFriPBhooSq8kDTRbn9Tq+DpVmTN18XW2PmnV8XOaIgKsbEVOR3V8na2TPp2tj+oEWLuMgYMGWBdddNHluxRpHwQQQAABBBBAAAEEEEAAAQQQQGDfBC699NK4h/7FFbRv6Dse74ur6lVVdbve/kPWwHpXVd2pqj6yzXkFWNvQsi0CCCCAAAIIIIAAAggggAACCExJQIA1Jd39HvsqVfXiqrpX77CrTyFct9B7C73aPv+933IcDQEEEEAAAQQQQAABBBBAAAEEEJgvAVdgnaz9Y6rqyb23P1NVl1TV27p/u6iq3lxV1+ht86Sq+sn5DiefHAEEEEAAAQQQQAABBBBAAAEEENg/AQHWyUxv3tairapr9zZ5Q1Xdu/v/l1bVHc8ScO1fLUdEAAEEEEAAAQQQQAABBBBAAAEEZkhAgHWy6I3NLy7Ws/qxgePi+VX1g4srsD47cHubIYAAAggggAACCCCAAAIIIIAAAggMICDAOjuka1bVs6rqQRtYvq6qHlhVHxrA3CYIIIAAAggggAACCCCAAAIIIIAAAlsQEGBthnV+VV1cVY/unkrYQq32+mRVvbtbJ+vVVXXZ5kPZAgEEEEAAAQQQQAABBBBAAAEEEEBgWwICrG2J2R4BBBBAAAEEEEAAAQQQQAABBBBA4KAEBFgHxe1kCCCAAAIIIIAAAggggAACCCCAAALbEhBgbUvM9ggggAACCCCAAAIIIIAAAggggAACByUgwDoobidDAAEEEEAAAQQQQAABBBBAAAEEENiWgABrW2K2RwABBBBAAAEEEEAAAQQQQAABBBA4KAEB1kFxOxkCCCCAAAIIIIAAAggggAACCCCAwLYEBFjbErM9AggggAACCCCAAAIIIIAAAggggMBBCQiwDorbyc4BArerqjdU1VV6n+XyqrpTVf3JCZ/vMVX15JX3/qmqbltV/xLM5KKqenNVXaNX42Or6inBNfdLu15Vvb6qbtb7x7tX1StOSf3KPAwBns719PmLv7cXV9Wjq+pbquqC3pD4SFW9s6p+uapeXVWXHWa4OMspIMDTuZ5u3zualx/RzZv6nv5A159/qareU1VtbuWFQCPA07meXjdCr9715gf33nxTVd2tqj5hSCMwloAAayxB+8+NwJdU1Wuq6lYrH/xJVfWTa2BcrapetviiddeV955dVQ8Pn6Cd5gDrmlX1nKp64Ap3AdbcHLv58/J05sS4efhZVfWgzRLW6zqvf2jAtjY59wnw9On39KOq6hfC50jnvpNyPiFPZ3p63Qj5wqpq33EeuvKmACvHT6e+EgHWqZfQBzgCgR/pflnon/pd3a+J7aqA/usmVfWWqrpO7x8/V1V37P79COUPPuVpDbBuWlXPr6pbrvmkAqzB8s9qQ57OkrvNTZ5YVT+1RVm/VlU/tNin/X31QoCns8bAtp7+n6q68+JK9T/O+hiqOSIBnj4i/IGnbj7/iRPu1BBgDYRos80EBFibGdkCgVUCN6+qP62qa/fe+ExVXVJVb1vZ+AFV9Tsr//aOxXbftbiE/mPhaE9TgNV+8Wm3JbQvvG3Se9JLgBU+6I5UHk8fCfwJp71B9zf2K3vvf7Sq7tfdqv313ZWtX9t7/z+720zarUdeCPB01hhYp0dbjqF5uv3w1770/vxKye324B/N+hiqOSIBnj4i/IGnvldVvWTxA9QXrNlegDUQos02ExBgbWZkCwRWCbT1r367m3j131tdH2rodm2dlxa6tFsK233+7daZ9vpsVf3F4uqtth7EH1TVp1cKWV1ba9kcWrD2+Kr6gcWEsAU77YvfMxdrWT11zTHa34Dbd7+W3Lo7/r91VzC1WyXbelGb1sBq9bdbKh/XhXjL+j/ZXWV20ho1q/W/f7H9d1TVD3csWgNsYV+b4P7jhmG4bp2xdbsIsPh5HYGhXh26HU+fobyrp++yCKRftSLU6m3a7e/N6hde/ubvJYGhXh26HU+P83QLo9uPfN/arf/5ZVV1n96V6Ot+MBNg8XOfwFCvDt2Op8d5enV0th+R2/eG/o/7/W0EWPy8NwICrL2hdKCZEWhflF6+8plX/zi3Cdtbq+pretu1MKkFRn/Z/dtXdb9W3GYDv7+pqnt2C5suN10XYP10Vb2gqr56zfFe1IVaLRhrr+b/R1bV0084d1tAdfVvxGpI126NfG5X29k+wro1albrbwvat8Cqfc7la+jVaqvHap+xLQjbZ9+O6QvuzIy6xcfl6TOwEjzdAqx7LwL09qX2wqr6iqq6x8oDGFp41UKs5WvTwzS2GAo2PUcI8HSOp882pL60+6Hu+3obtava2w9a7Wp3LwSWBHg609Ntrt1u971RJ1T7rvOrix/N29x8+RJg8fHeCAiw9obSgWZGoP16+MaqunHvc39q8dS7O1TVpd2/tcnXa1dCoLage7uiqK3T0halbP//7QPZtRDrO6vqn7vtV0Ob91ZV+0Xphiccb/ULXjtWe3rXukt9TyqpH2BtW38LsdrlxctbJ4dcNdWuSmsLOW969Y/1593Cz9+95umPAqxNJOf7Pk9v/zdpSk+fbSSu+6W3/X1sV3j863yHsE++QoCnsz19rap6Zfek0b507Qeoh3RXunsSIVv3CfB0nqdXvwu09eu+d/EDUwuh/1CAxcBTEBBgTUHVMedCYPUKgPa5+4FLu/Wv/X//df9F6PXi7h/WLUj5wm7NhxaGtbDoZ1b2/9nF/z/hhABrCPdlAHXSJdbtSYpPq6pv6sK11Su5+gFWWzD5V1ZO2up/WPdv7b3+L6qrfDYFWNusafPji0uX21Vs7alF7+yeXLTu+AKsIaNkvtvwdI6nTxqF7YeB31tzm0J7atkz5jt0ffITCPB0rqdbGPFnVdVfy67J2H5Ya/OcZS83uBHoE+DpHE+vPnGwhVc/1j2F8G4CLMadioAAayqyjjsHAi0waVdhXbX3Ydu6Le0qo6t3V1/dovfeP3VrP7Rb5db98tj+vd1e+A/dPuseG9x/2uG6gKZdbt9Co/9YrKHVwqj2X//1W91thOsmjqtXMKwL2JYB1pD61/1S1r8lcF39y4Wa25Ud7baC9jl2faqYAGsOLtzvZ+Tpqot7SFf/Jh3T022i3Dz9c2skb7cxt7XzlrdH73dUONppJsDTuZ5utwa/vaquf8IAa35vP6i5Cus0O3D/tfN0hqdXw6umdN+z7S4IV2Dtf/w74pr1bUBBAIHhBFpI1RZXb08UXL6WVw21RQxXw61nd1dktclY+8WxrY/15WvCr//u/dvzqurBa47fnrS1LqBp4dnvd9uvWxR1GWDdpFs8ta13s3z1b29s/3bLqmr3rLfPuXwtA6y2dlebePafErYM75b1t6u82tVmrabl60NdiPf3J9TfZzRcifVbCrDGEpzf/jyd6en2d7I9zXXd7dZt3b+nCK/mZ9aBn5inMz3d5GtLHrSHxHxiMZf6xjVPFl1dM3Sg5DY7xwnw9PE93S6AaU8Obb13+Vr9IUmAdY4b8ZgfzxVYx6Tv3OcCgXVXKbVb61qA9eTeB2xXEd1xwxN3hvDor7O1GtCsrsF1tgDrbO8t61i3zTLAGrJ/O85vVtX39z7Y2epvmz2wW4R+CItN2wiwNhHy/joCPH0FlWXg3ed0aE+325nbr7irtzN/vKoesAja/8gVGoy8gQBPZ3n6JLman1tQ3X+1+VRbDNoLgT4Bnj6upzddPXm20dqeTtyeev5BQxqBXQkIsHYlZz8EzhC4QfeUnP6VSG39hi/qAqslp9Wn6a27AmsI0/5C7GMCrHXn3+YKrCH7r7sCq92S1BpXW4h+6oBp6uMP0cs2p48AT1+h2erfhEN7+qTHcrc1sNoX23bFqxcCmwjwdI6nz6bV6hUbbdvVJx9v0tr78yDA08f1tABrHj6L/ZQCrFhpFHZKCDQP/Xr31Luzlbz6NL0L1qyR9Zqq+p5FsPPpgZ99TIC17vxj18Dqr/HVPsK69XL6j9GdOmCa+vgDZbLZKSPA01cIdkxPrz6We1lVe5BFW8TXelenzFhHLJenj+/p+3RPUf6GqmpLEFxYVffoFmxfVvegqvqNlXHSXxbhiEPIqcMI8PRxPS3ACjPE3MoRYM1NcZ93CgJ3rqq2/tNJfjppHYfVgKU9veOnqqo9vbA9frbdetee5NcWSly+2pUH7TL79uVtTIDVjrfuKYlP7G59vFG3vtfq04HGPoWwPaHwOd2HmTpgmvr4U4wlx8wgwNNX6LDpyaJTeLr9zXtBVbUvvdu8XK2xDa15bcvTx/X0uoW320Np2kNn3ldVt6qql6zcKrz6EIl5jVifdhMBnj6epwVYm0an9yclIMCaFK+Dz4TAuquZ+h999Tac5XvXq6rXLx4Jf7OBnNr94nfoJnttl7EBVjtvW2i+/RI69NX/gtiektg+27qFldcdrz1ZsP2a+jEB1lDctjsSAZ4eBn4qT6/7sjukIgHWEErz3Ianh+k+lafXPbFsU0WPqqpnbNrI+7MlwNPDpJ/K05vObhH3TYS8vzMBAdbO6OyIwJUIPGGxkPDjT2By/+5pfOvebk8DbE8NvPEGnh+uqrtUVfvFcvkaG2A1/z+yqp5+wrn/rlvLq/+I69UviO0phu3JI/fcUP9rq6px6K9ZM/UVUlMfnwXObQI8fXZ9p/R0u0XwcTsMLwHWDtBmtAtPH8/T7cztR6+2IPt9B4y5p3ZXpLtVeACsGW/C08f19NnOLsCasTGn/ugCrKkJO/5cCNy8W8y9PX2w/1pdV2odj/ZI4HarTAuTbtq7ZbDdUvhX3ZP8WkjUnrrVf40NsNqx2t+A23ePwm2Lq7fXBxZPUXxmVf12F7xd3Dvpui+I7VHY7fL/9oXzkqq6Zrf9J7srvJ60CN/aIvaXbai/vX33qnrFngaNAGtPIGd6GJ4+jqfb34+Xb3FlZ394CrBmataBH5unj+PpvjxtztEezvCIqvq2qrpu781/754q+rRFyPUeTxcdOKrnvRlPH9/TJ41AAda8vTnppxdgTYrXwRFAAAEEEEAAAQQQQAABBBBAAAEExhIQYI0laH8EEEAAAQQQQAABBBBAAAEEEEAAgUkJCLAmxevgCCCAAAIIIIAAAggggAACCCCAAAJjCQiwxhK0PwIIIIAAAggggAACCCCAAAIIIIDApAQEWJPidXAEEEAAAQQQQAABBBBAAAEEEEAAgbEEBFhjCdofAQQQQAABBBBAAAEEEEAAAQQQQGBSAgKsSfE6OAIIIIAAAggggAACCCCAAAIIIIDAWAICrLEE7Y8AAggggAACCCCAAAIIIIAAAgggMCkBAdakeB0cAQQQQAABBBBAAAEEEEAAAQQQQGAsAQHWWIL2RwABBBBAAAEEEEAAAQQQQAABBBCYlIAAa1K8Do4AAggggAACCCCAAAIIIIAAAgggMJaAAGssQfsjgAACCCCAAAIIIIAAAggggAACCExKQIA1KV4HRwABBBBAAAEEEEAAAQQQQAABBBAYS0CANZag/RFAAAEEEEAAAQQQQAABBBBAAAEEJiUgwJoUr4MjgAACCCCAAAIIIIAAAggggAACCIwlIMAaS9D+CCCAAAIIIIAAAggggAACCCCAAAKTEhBgTYrXwRFAAAEEEEAAAQQQQAABBBBAAAEExhIQYI0laH8EEEAAAQQQQAABBBBAAAEEEEAAgUkJCLAmxevgCCCAAAIIIIAAAggggAACCCCAAAJjCQiwxhK0PwIIIIAAAggggAACCCCAAAIIIIDApAQEWJPidXAEEEAAAQQQQAABBBBAAAEEEEAAgbEEBFhjCdofAQQQQAABBBBAAAEEEEAAAQQQQGBSAgKsSfE6OAIIIIAAAggggAACCCCAAAIIIIDAWAICrLEE7Y8AAggggAACCCCAAAIIIIAAAgggMCkBAdakeB0cAQQQQAABBBBAAAEEEEAAAQQQQGAsAQHWWIL2RwABBBBAAAEEEEAAAQQQQAABBBCYlIAAa1K8Do4AAggggAACCCCAAAIIIIAAAgggMJaAAGssQfsjgAACCCCAAAIIIIAAAggggAACCExKQIA1KV4HRwABBBBAAAEEEEAAAQQQQAABBBAYS0CANZag/RFAAAEEEEAAAQQQQAABBBBAAAEEJiUgwJoUr4MjgAACCCCAAAIIIIAAAggggAACCIwlIMAaS9D+CCCAAAIIIIAAAggggAACCCCAAAKTEhBgTYrXwRFAAAEEEEAAAQQQQAABBBBAAAEExhIQYI0laH8EEEAAAQQQQAABBBBAAAEEEEAAgUkJCLAmxevgCCCAAAIIIIAAAggggAACCCCAAAJjCQiwxhK0PwIIIIAAAggggAACCCCAAAIIIIDApAQEWJPidXAEEEAAAQQQQAABBBBAAAEEEEAAgbEEBFhjCdofAQQQQAABBBBAAAEEEEAAAQQQQGBSAgKsSfE6OAIIIIAAAggggAACCCCAAAIIIIDAWAICrLEE7Y8AAggggAACCCCAAAIIIIAAAgggMCkBAdakeB0cAQQQQAABBBBAAAEEEEAAAQQQQGAsAQHWWIL2RwABBBBAAAEEEEAAAQQQQAABBBCYlMD/Avf77sVdmKHxAAAAAElFTkSuQmCC"/>
          <p:cNvSpPr>
            <a:spLocks noChangeAspect="1" noChangeArrowheads="1"/>
          </p:cNvSpPr>
          <p:nvPr/>
        </p:nvSpPr>
        <p:spPr bwMode="auto">
          <a:xfrm>
            <a:off x="1583780" y="1405237"/>
            <a:ext cx="5452745" cy="5452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3275" y="1728787"/>
            <a:ext cx="5505450" cy="340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2333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xmlns="" id="{F2193F12-04AB-4E7A-BD1D-1D554A9D404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0" y="-1996"/>
            <a:ext cx="6126798" cy="685999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B29D2C04-F791-9044-B475-0A0A6F9F24B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90998" y="0"/>
            <a:ext cx="431800" cy="4318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C0B56314-6820-6F41-BE5A-EF3E97D533E5}"/>
              </a:ext>
            </a:extLst>
          </p:cNvPr>
          <p:cNvSpPr/>
          <p:nvPr/>
        </p:nvSpPr>
        <p:spPr>
          <a:xfrm>
            <a:off x="9882897" y="1113358"/>
            <a:ext cx="1583519" cy="1319959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01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260210DF-D70D-314F-B1FF-D0943498C45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63758" y="2188391"/>
            <a:ext cx="2146300" cy="3556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C69AF5DC-E916-C14E-8368-EF328188DA1F}"/>
              </a:ext>
            </a:extLst>
          </p:cNvPr>
          <p:cNvSpPr txBox="1"/>
          <p:nvPr/>
        </p:nvSpPr>
        <p:spPr>
          <a:xfrm>
            <a:off x="1583183" y="2227691"/>
            <a:ext cx="1357088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itchFamily="2" charset="0"/>
                <a:ea typeface="+mn-ea"/>
                <a:cs typeface="+mn-cs"/>
              </a:rPr>
              <a:t>Agenda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xmlns="" id="{FA2FDDFC-4C91-074B-8D43-2DB01384E4D2}"/>
              </a:ext>
            </a:extLst>
          </p:cNvPr>
          <p:cNvCxnSpPr/>
          <p:nvPr/>
        </p:nvCxnSpPr>
        <p:spPr>
          <a:xfrm>
            <a:off x="1283854" y="2543991"/>
            <a:ext cx="0" cy="2269187"/>
          </a:xfrm>
          <a:prstGeom prst="line">
            <a:avLst/>
          </a:prstGeom>
          <a:ln w="38100">
            <a:solidFill>
              <a:srgbClr val="F0623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89B60C8B-F99A-4349-AEF7-734C56570A19}"/>
              </a:ext>
            </a:extLst>
          </p:cNvPr>
          <p:cNvSpPr/>
          <p:nvPr/>
        </p:nvSpPr>
        <p:spPr>
          <a:xfrm>
            <a:off x="1287005" y="2870133"/>
            <a:ext cx="234186" cy="176047"/>
          </a:xfrm>
          <a:prstGeom prst="rect">
            <a:avLst/>
          </a:prstGeom>
          <a:solidFill>
            <a:srgbClr val="F062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03C73FBB-508E-F248-BB02-02687EE76A73}"/>
              </a:ext>
            </a:extLst>
          </p:cNvPr>
          <p:cNvSpPr/>
          <p:nvPr/>
        </p:nvSpPr>
        <p:spPr>
          <a:xfrm>
            <a:off x="1483108" y="2755795"/>
            <a:ext cx="46128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F06236"/>
                </a:solidFill>
                <a:effectLst/>
                <a:uLnTx/>
                <a:uFillTx/>
                <a:latin typeface="Helvetica" pitchFamily="2" charset="0"/>
                <a:ea typeface="+mn-ea"/>
                <a:cs typeface="+mn-cs"/>
              </a:rPr>
              <a:t>Solution Document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xmlns="" id="{0CB0E31E-87F3-434A-8353-7DCB78BD9A64}"/>
              </a:ext>
            </a:extLst>
          </p:cNvPr>
          <p:cNvCxnSpPr>
            <a:cxnSpLocks/>
          </p:cNvCxnSpPr>
          <p:nvPr/>
        </p:nvCxnSpPr>
        <p:spPr>
          <a:xfrm>
            <a:off x="1276141" y="4803112"/>
            <a:ext cx="472273" cy="355618"/>
          </a:xfrm>
          <a:prstGeom prst="line">
            <a:avLst/>
          </a:prstGeom>
          <a:ln w="38100">
            <a:solidFill>
              <a:srgbClr val="F0623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C669B47B-E692-DB45-A125-1D49B372007B}"/>
              </a:ext>
            </a:extLst>
          </p:cNvPr>
          <p:cNvSpPr/>
          <p:nvPr/>
        </p:nvSpPr>
        <p:spPr>
          <a:xfrm>
            <a:off x="0" y="0"/>
            <a:ext cx="232475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xmlns="" id="{D0A792ED-20F3-D348-B9D4-4CF528B6883F}"/>
              </a:ext>
            </a:extLst>
          </p:cNvPr>
          <p:cNvSpPr/>
          <p:nvPr/>
        </p:nvSpPr>
        <p:spPr>
          <a:xfrm>
            <a:off x="1689316" y="5083445"/>
            <a:ext cx="154983" cy="154983"/>
          </a:xfrm>
          <a:prstGeom prst="ellipse">
            <a:avLst/>
          </a:prstGeom>
          <a:solidFill>
            <a:srgbClr val="F062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5ACA2D9F-B58F-A248-B7E4-A92862A09132}"/>
              </a:ext>
            </a:extLst>
          </p:cNvPr>
          <p:cNvSpPr/>
          <p:nvPr/>
        </p:nvSpPr>
        <p:spPr>
          <a:xfrm>
            <a:off x="1263758" y="2188391"/>
            <a:ext cx="257433" cy="355600"/>
          </a:xfrm>
          <a:prstGeom prst="rect">
            <a:avLst/>
          </a:prstGeom>
          <a:solidFill>
            <a:srgbClr val="F062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71A2D775-48F9-414D-B2A4-7756CB3E7E86}"/>
              </a:ext>
            </a:extLst>
          </p:cNvPr>
          <p:cNvSpPr txBox="1"/>
          <p:nvPr/>
        </p:nvSpPr>
        <p:spPr>
          <a:xfrm>
            <a:off x="11420055" y="6431211"/>
            <a:ext cx="4545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fld id="{4C9CDA71-FC91-4449-8F91-998DD94BE563}" type="slidenum"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Helvetica" pitchFamily="2" charset="0"/>
                <a:ea typeface="Verdana" pitchFamily="34" charset="0"/>
                <a:cs typeface="Verdana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Helvetica" pitchFamily="2" charset="0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B7A6A632-93C1-47B1-AD5E-E43E768957CD}"/>
              </a:ext>
            </a:extLst>
          </p:cNvPr>
          <p:cNvSpPr/>
          <p:nvPr/>
        </p:nvSpPr>
        <p:spPr>
          <a:xfrm>
            <a:off x="1459508" y="3100929"/>
            <a:ext cx="4171933" cy="20928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prstClr val="black">
                    <a:lumMod val="50000"/>
                    <a:lumOff val="50000"/>
                  </a:prstClr>
                </a:solidFill>
                <a:latin typeface="Helvetica" pitchFamily="2" charset="0"/>
              </a:rPr>
              <a:t>Project Scope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Helvetica" pitchFamily="2" charset="0"/>
                <a:ea typeface="+mn-ea"/>
                <a:cs typeface="+mn-cs"/>
              </a:rPr>
              <a:t>Revenue growth breakdown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Helvetica" pitchFamily="2" charset="0"/>
                <a:ea typeface="+mn-ea"/>
                <a:cs typeface="+mn-cs"/>
              </a:rPr>
              <a:t>Value segment transitions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Helvetica" pitchFamily="2" charset="0"/>
                <a:ea typeface="+mn-ea"/>
                <a:cs typeface="+mn-cs"/>
              </a:rPr>
              <a:t>Product Pricing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600" dirty="0">
                <a:solidFill>
                  <a:prstClr val="black">
                    <a:lumMod val="50000"/>
                    <a:lumOff val="50000"/>
                  </a:prstClr>
                </a:solidFill>
                <a:latin typeface="Helvetica" pitchFamily="2" charset="0"/>
              </a:rPr>
              <a:t>Dashboard wireframe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Helvetica" pitchFamily="2" charset="0"/>
                <a:ea typeface="+mn-ea"/>
                <a:cs typeface="+mn-cs"/>
              </a:rPr>
              <a:t>Timelines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Helvetica" pitchFamily="2" charset="0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Helvetica" pitchFamily="2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72428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05737D00-85FA-4863-B8BE-E2E2AA4FC3B4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9911" y="237058"/>
            <a:ext cx="188976" cy="55473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0D90BE0F-8A03-46A6-9192-D9E9B67F022C}"/>
              </a:ext>
            </a:extLst>
          </p:cNvPr>
          <p:cNvSpPr txBox="1"/>
          <p:nvPr/>
        </p:nvSpPr>
        <p:spPr>
          <a:xfrm>
            <a:off x="619455" y="237058"/>
            <a:ext cx="10882605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>
              <a:defRPr/>
            </a:pPr>
            <a:r>
              <a:rPr lang="en-IN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With the available information, Quantzig will explore 3 problem areas as part of the Pilot scope</a:t>
            </a:r>
            <a:endParaRPr lang="en-IN" sz="1400" dirty="0">
              <a:solidFill>
                <a:schemeClr val="accent2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xmlns="" id="{10124D38-0EF3-4815-A354-A2E90E3057B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4954" y="6160868"/>
            <a:ext cx="11468100" cy="7112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xmlns="" id="{A72773F7-F383-45FD-BBC7-7F63FDA45FFE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04334" y="6483162"/>
            <a:ext cx="830444" cy="184010"/>
          </a:xfrm>
          <a:prstGeom prst="rect">
            <a:avLst/>
          </a:prstGeom>
        </p:spPr>
      </p:pic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xmlns="" id="{2887A8F9-FB27-4F67-88E9-9C9F5213E80D}"/>
              </a:ext>
            </a:extLst>
          </p:cNvPr>
          <p:cNvSpPr/>
          <p:nvPr/>
        </p:nvSpPr>
        <p:spPr>
          <a:xfrm>
            <a:off x="7793906" y="29897"/>
            <a:ext cx="4205302" cy="193791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PROJECT SCOPE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55512832-F717-42E0-A8C9-FCE571BF134F}"/>
              </a:ext>
            </a:extLst>
          </p:cNvPr>
          <p:cNvSpPr/>
          <p:nvPr/>
        </p:nvSpPr>
        <p:spPr>
          <a:xfrm>
            <a:off x="159026" y="2649460"/>
            <a:ext cx="1364975" cy="202855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b="1" i="1" dirty="0">
                <a:solidFill>
                  <a:schemeClr val="tx1"/>
                </a:solidFill>
              </a:rPr>
              <a:t>Data available</a:t>
            </a:r>
          </a:p>
          <a:p>
            <a:pPr marL="285750" indent="-285750">
              <a:buFontTx/>
              <a:buChar char="-"/>
            </a:pPr>
            <a:r>
              <a:rPr lang="en-US" sz="1400" dirty="0">
                <a:solidFill>
                  <a:schemeClr val="tx1"/>
                </a:solidFill>
              </a:rPr>
              <a:t>Customer ID</a:t>
            </a:r>
          </a:p>
          <a:p>
            <a:pPr marL="285750" indent="-285750">
              <a:buFontTx/>
              <a:buChar char="-"/>
            </a:pPr>
            <a:r>
              <a:rPr lang="en-US" sz="1400" dirty="0">
                <a:solidFill>
                  <a:schemeClr val="tx1"/>
                </a:solidFill>
              </a:rPr>
              <a:t>Product details</a:t>
            </a:r>
          </a:p>
          <a:p>
            <a:pPr marL="285750" indent="-285750">
              <a:buFontTx/>
              <a:buChar char="-"/>
            </a:pPr>
            <a:r>
              <a:rPr lang="en-US" sz="1400" dirty="0">
                <a:solidFill>
                  <a:schemeClr val="tx1"/>
                </a:solidFill>
              </a:rPr>
              <a:t>Store details</a:t>
            </a:r>
          </a:p>
          <a:p>
            <a:pPr marL="285750" indent="-285750">
              <a:buFontTx/>
              <a:buChar char="-"/>
            </a:pPr>
            <a:r>
              <a:rPr lang="en-US" sz="1400" dirty="0">
                <a:solidFill>
                  <a:schemeClr val="tx1"/>
                </a:solidFill>
              </a:rPr>
              <a:t>POS transaction details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xmlns="" id="{F2DB0B03-1C88-4A1D-9BAD-C1E62FC8C936}"/>
              </a:ext>
            </a:extLst>
          </p:cNvPr>
          <p:cNvCxnSpPr/>
          <p:nvPr/>
        </p:nvCxnSpPr>
        <p:spPr>
          <a:xfrm>
            <a:off x="8833848" y="1323932"/>
            <a:ext cx="0" cy="4598774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xmlns="" id="{43DB1C3D-65CC-4572-B3E3-20594434168B}"/>
              </a:ext>
            </a:extLst>
          </p:cNvPr>
          <p:cNvCxnSpPr>
            <a:cxnSpLocks/>
          </p:cNvCxnSpPr>
          <p:nvPr/>
        </p:nvCxnSpPr>
        <p:spPr>
          <a:xfrm>
            <a:off x="2374120" y="5028048"/>
            <a:ext cx="6399284" cy="0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AE6887B0-7E1E-45D4-BE56-C1A3A7738F0F}"/>
              </a:ext>
            </a:extLst>
          </p:cNvPr>
          <p:cNvSpPr/>
          <p:nvPr/>
        </p:nvSpPr>
        <p:spPr>
          <a:xfrm>
            <a:off x="9000788" y="1350754"/>
            <a:ext cx="2925331" cy="45719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TextBox 2">
            <a:extLst>
              <a:ext uri="{FF2B5EF4-FFF2-40B4-BE49-F238E27FC236}">
                <a16:creationId xmlns:a16="http://schemas.microsoft.com/office/drawing/2014/main" xmlns="" id="{63DDA510-E459-4120-8E5D-3689A40323A1}"/>
              </a:ext>
            </a:extLst>
          </p:cNvPr>
          <p:cNvSpPr txBox="1"/>
          <p:nvPr/>
        </p:nvSpPr>
        <p:spPr>
          <a:xfrm>
            <a:off x="599272" y="1105070"/>
            <a:ext cx="7653430" cy="324879"/>
          </a:xfrm>
          <a:prstGeom prst="rect">
            <a:avLst/>
          </a:prstGeom>
          <a:solidFill>
            <a:srgbClr val="F79646">
              <a:lumMod val="60000"/>
              <a:lumOff val="40000"/>
            </a:srgbClr>
          </a:solidFill>
          <a:ln w="2857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Business Decisions that can be enabled through available data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8D521AE0-A067-4D27-ACA4-5B9180729CBF}"/>
              </a:ext>
            </a:extLst>
          </p:cNvPr>
          <p:cNvSpPr/>
          <p:nvPr/>
        </p:nvSpPr>
        <p:spPr>
          <a:xfrm>
            <a:off x="2374120" y="1749094"/>
            <a:ext cx="2290637" cy="100813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b="1" i="1" dirty="0">
                <a:solidFill>
                  <a:schemeClr val="tx1"/>
                </a:solidFill>
              </a:rPr>
              <a:t>Revenue growth trends</a:t>
            </a:r>
          </a:p>
          <a:p>
            <a:r>
              <a:rPr lang="en-US" sz="1200" dirty="0">
                <a:solidFill>
                  <a:schemeClr val="tx1"/>
                </a:solidFill>
              </a:rPr>
              <a:t>- Identify revenue trends across stores, customer types and product types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73378DD6-9025-4C72-A459-98995D7F2579}"/>
              </a:ext>
            </a:extLst>
          </p:cNvPr>
          <p:cNvSpPr/>
          <p:nvPr/>
        </p:nvSpPr>
        <p:spPr>
          <a:xfrm>
            <a:off x="5793180" y="1749094"/>
            <a:ext cx="2727960" cy="95410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400" dirty="0"/>
              <a:t>Revenue growth managers will be able to track performance across various cuts to identify growth opportunities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xmlns="" id="{38FA49AD-AFBB-4E33-B05F-4E8140691FC9}"/>
              </a:ext>
            </a:extLst>
          </p:cNvPr>
          <p:cNvSpPr/>
          <p:nvPr/>
        </p:nvSpPr>
        <p:spPr>
          <a:xfrm>
            <a:off x="4664757" y="1856304"/>
            <a:ext cx="1128400" cy="818659"/>
          </a:xfrm>
          <a:prstGeom prst="rightArrow">
            <a:avLst>
              <a:gd name="adj1" fmla="val 759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01475E8E-8559-43A7-926C-FFDA53EB9835}"/>
              </a:ext>
            </a:extLst>
          </p:cNvPr>
          <p:cNvSpPr/>
          <p:nvPr/>
        </p:nvSpPr>
        <p:spPr>
          <a:xfrm>
            <a:off x="2374120" y="2845323"/>
            <a:ext cx="2290637" cy="100813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b="1" i="1" dirty="0">
                <a:solidFill>
                  <a:schemeClr val="tx1"/>
                </a:solidFill>
              </a:rPr>
              <a:t>Value segmentation transitions</a:t>
            </a:r>
          </a:p>
          <a:p>
            <a:r>
              <a:rPr lang="en-US" sz="1200" dirty="0">
                <a:solidFill>
                  <a:schemeClr val="tx1"/>
                </a:solidFill>
              </a:rPr>
              <a:t>- Define customer segments and engagement levels and revenue movement across them</a:t>
            </a:r>
            <a:endParaRPr lang="en-US" sz="12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58F6426B-E734-4390-A104-7779A7892CC7}"/>
              </a:ext>
            </a:extLst>
          </p:cNvPr>
          <p:cNvSpPr/>
          <p:nvPr/>
        </p:nvSpPr>
        <p:spPr>
          <a:xfrm>
            <a:off x="5793180" y="2845323"/>
            <a:ext cx="2727960" cy="95410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400" dirty="0"/>
              <a:t>Enables business to identify growth opportunities across engagement levels</a:t>
            </a:r>
          </a:p>
          <a:p>
            <a:pPr marL="285750" indent="-285750">
              <a:buFontTx/>
              <a:buChar char="-"/>
            </a:pPr>
            <a:endParaRPr lang="en-US" sz="1400" dirty="0"/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xmlns="" id="{B43070CF-0755-4734-A3CE-0DCF97A49150}"/>
              </a:ext>
            </a:extLst>
          </p:cNvPr>
          <p:cNvSpPr/>
          <p:nvPr/>
        </p:nvSpPr>
        <p:spPr>
          <a:xfrm>
            <a:off x="4664757" y="2940061"/>
            <a:ext cx="1128400" cy="818659"/>
          </a:xfrm>
          <a:prstGeom prst="rightArrow">
            <a:avLst>
              <a:gd name="adj1" fmla="val 759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xmlns="" id="{8DA51AE0-45F2-434C-BF60-3AFDA0482CF1}"/>
              </a:ext>
            </a:extLst>
          </p:cNvPr>
          <p:cNvGrpSpPr/>
          <p:nvPr/>
        </p:nvGrpSpPr>
        <p:grpSpPr>
          <a:xfrm>
            <a:off x="2374120" y="3941552"/>
            <a:ext cx="6147020" cy="1008134"/>
            <a:chOff x="2374120" y="3941552"/>
            <a:chExt cx="6147020" cy="1008134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xmlns="" id="{2A05B65F-F19B-4936-BDFB-D9F9127D9093}"/>
                </a:ext>
              </a:extLst>
            </p:cNvPr>
            <p:cNvSpPr/>
            <p:nvPr/>
          </p:nvSpPr>
          <p:spPr>
            <a:xfrm>
              <a:off x="2374120" y="3941552"/>
              <a:ext cx="2290637" cy="100813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200" b="1" i="1" dirty="0">
                  <a:solidFill>
                    <a:schemeClr val="tx1"/>
                  </a:solidFill>
                </a:rPr>
                <a:t>Directional Pricing model</a:t>
              </a:r>
            </a:p>
            <a:p>
              <a:r>
                <a:rPr lang="en-US" sz="1200" dirty="0">
                  <a:solidFill>
                    <a:schemeClr val="tx1"/>
                  </a:solidFill>
                </a:rPr>
                <a:t>- Define product, competitor and store features to determine whether a product is underpriced or overpriced</a:t>
              </a:r>
              <a:endParaRPr lang="en-US" sz="1200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xmlns="" id="{6BCBD8DB-DCD9-4554-884C-385D80DE2C58}"/>
                </a:ext>
              </a:extLst>
            </p:cNvPr>
            <p:cNvSpPr/>
            <p:nvPr/>
          </p:nvSpPr>
          <p:spPr>
            <a:xfrm>
              <a:off x="5793180" y="3941552"/>
              <a:ext cx="2727960" cy="95410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en-US" sz="1400" dirty="0"/>
                <a:t>Identify Product-Store combinations where price of the product can be increased</a:t>
              </a:r>
            </a:p>
            <a:p>
              <a:pPr marL="285750" indent="-285750">
                <a:buFontTx/>
                <a:buChar char="-"/>
              </a:pPr>
              <a:endParaRPr lang="en-US" sz="1400" dirty="0"/>
            </a:p>
          </p:txBody>
        </p:sp>
        <p:sp>
          <p:nvSpPr>
            <p:cNvPr id="27" name="Arrow: Right 26">
              <a:extLst>
                <a:ext uri="{FF2B5EF4-FFF2-40B4-BE49-F238E27FC236}">
                  <a16:creationId xmlns:a16="http://schemas.microsoft.com/office/drawing/2014/main" xmlns="" id="{F941CDFE-9A2F-4DA9-BB51-89FC4334EB04}"/>
                </a:ext>
              </a:extLst>
            </p:cNvPr>
            <p:cNvSpPr/>
            <p:nvPr/>
          </p:nvSpPr>
          <p:spPr>
            <a:xfrm>
              <a:off x="4664757" y="4036290"/>
              <a:ext cx="1128400" cy="818659"/>
            </a:xfrm>
            <a:prstGeom prst="rightArrow">
              <a:avLst>
                <a:gd name="adj1" fmla="val 75900"/>
                <a:gd name="adj2" fmla="val 5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Isosceles Triangle 28">
            <a:extLst>
              <a:ext uri="{FF2B5EF4-FFF2-40B4-BE49-F238E27FC236}">
                <a16:creationId xmlns:a16="http://schemas.microsoft.com/office/drawing/2014/main" xmlns="" id="{110D99FA-9DCA-4470-9F1D-4C9DD45A5D14}"/>
              </a:ext>
            </a:extLst>
          </p:cNvPr>
          <p:cNvSpPr/>
          <p:nvPr/>
        </p:nvSpPr>
        <p:spPr>
          <a:xfrm rot="16200000" flipV="1">
            <a:off x="-356552" y="3472828"/>
            <a:ext cx="4548105" cy="563292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2950C291-0610-4F12-A616-0779C4B3E2C5}"/>
              </a:ext>
            </a:extLst>
          </p:cNvPr>
          <p:cNvSpPr txBox="1"/>
          <p:nvPr/>
        </p:nvSpPr>
        <p:spPr>
          <a:xfrm>
            <a:off x="2842169" y="1413877"/>
            <a:ext cx="13545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dirty="0"/>
              <a:t>Analytical steps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08E7B298-BAA7-4023-96F3-A2E2241CB29E}"/>
              </a:ext>
            </a:extLst>
          </p:cNvPr>
          <p:cNvSpPr txBox="1"/>
          <p:nvPr/>
        </p:nvSpPr>
        <p:spPr>
          <a:xfrm>
            <a:off x="6389161" y="1413877"/>
            <a:ext cx="15359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dirty="0"/>
              <a:t>Business decisions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xmlns="" id="{A42D4D46-8166-4E46-9DD8-FFA6702A6C0F}"/>
              </a:ext>
            </a:extLst>
          </p:cNvPr>
          <p:cNvGrpSpPr/>
          <p:nvPr/>
        </p:nvGrpSpPr>
        <p:grpSpPr>
          <a:xfrm>
            <a:off x="2374120" y="5140873"/>
            <a:ext cx="6147020" cy="1008134"/>
            <a:chOff x="2374120" y="3941552"/>
            <a:chExt cx="6147020" cy="1008134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xmlns="" id="{FDA93C81-4CF7-43A0-AFE4-1471E70605F8}"/>
                </a:ext>
              </a:extLst>
            </p:cNvPr>
            <p:cNvSpPr/>
            <p:nvPr/>
          </p:nvSpPr>
          <p:spPr>
            <a:xfrm>
              <a:off x="2374120" y="3941552"/>
              <a:ext cx="2290637" cy="100813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200" b="1" i="1" dirty="0">
                  <a:solidFill>
                    <a:schemeClr val="tx1"/>
                  </a:solidFill>
                </a:rPr>
                <a:t>Marketing opportunities</a:t>
              </a:r>
            </a:p>
            <a:p>
              <a:r>
                <a:rPr lang="en-US" sz="1200" dirty="0">
                  <a:solidFill>
                    <a:schemeClr val="tx1"/>
                  </a:solidFill>
                </a:rPr>
                <a:t>- Market basket analysis and recommendation engine</a:t>
              </a:r>
              <a:endParaRPr lang="en-US" sz="1200" dirty="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xmlns="" id="{F398F184-33AC-429A-A79A-51400AA3C30D}"/>
                </a:ext>
              </a:extLst>
            </p:cNvPr>
            <p:cNvSpPr/>
            <p:nvPr/>
          </p:nvSpPr>
          <p:spPr>
            <a:xfrm>
              <a:off x="5793180" y="3941552"/>
              <a:ext cx="2727960" cy="95410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en-US" sz="1400" dirty="0"/>
                <a:t>Create product cross-sell and upsell strategies</a:t>
              </a:r>
            </a:p>
            <a:p>
              <a:pPr marL="285750" indent="-285750">
                <a:buFontTx/>
                <a:buChar char="-"/>
              </a:pPr>
              <a:endParaRPr lang="en-US" sz="1400" dirty="0"/>
            </a:p>
            <a:p>
              <a:pPr marL="285750" indent="-285750">
                <a:buFontTx/>
                <a:buChar char="-"/>
              </a:pPr>
              <a:endParaRPr lang="en-US" sz="1400" dirty="0"/>
            </a:p>
          </p:txBody>
        </p:sp>
        <p:sp>
          <p:nvSpPr>
            <p:cNvPr id="40" name="Arrow: Right 39">
              <a:extLst>
                <a:ext uri="{FF2B5EF4-FFF2-40B4-BE49-F238E27FC236}">
                  <a16:creationId xmlns:a16="http://schemas.microsoft.com/office/drawing/2014/main" xmlns="" id="{DA1C76F3-5732-4B0F-A802-87CA55B5C2FF}"/>
                </a:ext>
              </a:extLst>
            </p:cNvPr>
            <p:cNvSpPr/>
            <p:nvPr/>
          </p:nvSpPr>
          <p:spPr>
            <a:xfrm>
              <a:off x="4664757" y="4036290"/>
              <a:ext cx="1128400" cy="818659"/>
            </a:xfrm>
            <a:prstGeom prst="rightArrow">
              <a:avLst>
                <a:gd name="adj1" fmla="val 75900"/>
                <a:gd name="adj2" fmla="val 5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xmlns="" id="{FD89FCD7-18B9-48D6-BA0C-57347644936C}"/>
              </a:ext>
            </a:extLst>
          </p:cNvPr>
          <p:cNvSpPr/>
          <p:nvPr/>
        </p:nvSpPr>
        <p:spPr>
          <a:xfrm rot="16200000">
            <a:off x="1537714" y="5433335"/>
            <a:ext cx="1187480" cy="4232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Not considered for POC</a:t>
            </a:r>
          </a:p>
        </p:txBody>
      </p:sp>
      <p:sp>
        <p:nvSpPr>
          <p:cNvPr id="42" name="TextBox 2">
            <a:extLst>
              <a:ext uri="{FF2B5EF4-FFF2-40B4-BE49-F238E27FC236}">
                <a16:creationId xmlns:a16="http://schemas.microsoft.com/office/drawing/2014/main" xmlns="" id="{21002042-94F6-4397-B6B2-FF15ADF7B98D}"/>
              </a:ext>
            </a:extLst>
          </p:cNvPr>
          <p:cNvSpPr txBox="1"/>
          <p:nvPr/>
        </p:nvSpPr>
        <p:spPr>
          <a:xfrm>
            <a:off x="9122213" y="1105070"/>
            <a:ext cx="2682480" cy="523220"/>
          </a:xfrm>
          <a:prstGeom prst="rect">
            <a:avLst/>
          </a:prstGeom>
          <a:solidFill>
            <a:srgbClr val="F79646">
              <a:lumMod val="60000"/>
              <a:lumOff val="40000"/>
            </a:srgbClr>
          </a:solidFill>
          <a:ln w="2857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Future business use cases (enabled through additional data)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xmlns="" id="{3326FEC1-ECFD-4BDD-8636-686D52CF6F6D}"/>
              </a:ext>
            </a:extLst>
          </p:cNvPr>
          <p:cNvSpPr/>
          <p:nvPr/>
        </p:nvSpPr>
        <p:spPr>
          <a:xfrm>
            <a:off x="9260772" y="1993718"/>
            <a:ext cx="2405362" cy="78917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b="1" i="1" dirty="0">
                <a:solidFill>
                  <a:schemeClr val="tx1"/>
                </a:solidFill>
              </a:rPr>
              <a:t>Additional data sources</a:t>
            </a:r>
          </a:p>
          <a:p>
            <a:pPr marL="285750" indent="-285750">
              <a:buFontTx/>
              <a:buChar char="-"/>
            </a:pPr>
            <a:r>
              <a:rPr lang="en-US" sz="1400" dirty="0">
                <a:solidFill>
                  <a:schemeClr val="tx1"/>
                </a:solidFill>
              </a:rPr>
              <a:t>Historic and future Promotion plans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xmlns="" id="{AD9CDF6A-E8EE-4AE9-8005-3605C0D5C67A}"/>
              </a:ext>
            </a:extLst>
          </p:cNvPr>
          <p:cNvSpPr/>
          <p:nvPr/>
        </p:nvSpPr>
        <p:spPr>
          <a:xfrm>
            <a:off x="9223471" y="2940061"/>
            <a:ext cx="2479964" cy="246221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400" b="1" i="1" dirty="0"/>
              <a:t>Business use cases</a:t>
            </a:r>
          </a:p>
          <a:p>
            <a:pPr marL="285750" indent="-285750">
              <a:buFontTx/>
              <a:buChar char="-"/>
            </a:pPr>
            <a:r>
              <a:rPr lang="en-US" sz="1400" dirty="0"/>
              <a:t>Promotion compliance</a:t>
            </a:r>
          </a:p>
          <a:p>
            <a:pPr marL="285750" indent="-285750">
              <a:buFontTx/>
              <a:buChar char="-"/>
            </a:pPr>
            <a:r>
              <a:rPr lang="en-US" sz="1400" dirty="0"/>
              <a:t>Promotion efficiency tracking mechanism</a:t>
            </a:r>
          </a:p>
          <a:p>
            <a:pPr marL="285750" indent="-285750">
              <a:buFontTx/>
              <a:buChar char="-"/>
            </a:pPr>
            <a:r>
              <a:rPr lang="en-US" sz="1400" dirty="0"/>
              <a:t>Promotion simulation and optimization</a:t>
            </a:r>
          </a:p>
          <a:p>
            <a:pPr marL="285750" indent="-285750">
              <a:buFontTx/>
              <a:buChar char="-"/>
            </a:pPr>
            <a:r>
              <a:rPr lang="en-US" sz="1400" dirty="0"/>
              <a:t>Cannibalization analysis</a:t>
            </a:r>
          </a:p>
          <a:p>
            <a:pPr marL="285750" indent="-285750">
              <a:buFontTx/>
              <a:buChar char="-"/>
            </a:pPr>
            <a:r>
              <a:rPr lang="en-US" sz="1400" dirty="0"/>
              <a:t>Product assortment planning</a:t>
            </a:r>
          </a:p>
          <a:p>
            <a:pPr marL="285750" indent="-285750">
              <a:buFontTx/>
              <a:buChar char="-"/>
            </a:pPr>
            <a:r>
              <a:rPr lang="en-US" sz="1400" dirty="0"/>
              <a:t>Customer Journey – Next best action study</a:t>
            </a:r>
          </a:p>
        </p:txBody>
      </p:sp>
    </p:spTree>
    <p:extLst>
      <p:ext uri="{BB962C8B-B14F-4D97-AF65-F5344CB8AC3E}">
        <p14:creationId xmlns:p14="http://schemas.microsoft.com/office/powerpoint/2010/main" val="2080091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xmlns="" id="{AF3FB2A3-79E8-4FF2-83BF-2B8EA7017BC2}"/>
              </a:ext>
            </a:extLst>
          </p:cNvPr>
          <p:cNvCxnSpPr>
            <a:cxnSpLocks/>
          </p:cNvCxnSpPr>
          <p:nvPr/>
        </p:nvCxnSpPr>
        <p:spPr>
          <a:xfrm>
            <a:off x="2684652" y="4570669"/>
            <a:ext cx="2234162" cy="54757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456DA325-D5E6-45E0-8385-7E981597B237}"/>
              </a:ext>
            </a:extLst>
          </p:cNvPr>
          <p:cNvSpPr/>
          <p:nvPr/>
        </p:nvSpPr>
        <p:spPr>
          <a:xfrm>
            <a:off x="570441" y="2564624"/>
            <a:ext cx="6356784" cy="11985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8" name="Flowchart: Terminator 97">
            <a:extLst>
              <a:ext uri="{FF2B5EF4-FFF2-40B4-BE49-F238E27FC236}">
                <a16:creationId xmlns:a16="http://schemas.microsoft.com/office/drawing/2014/main" xmlns="" id="{D38C0CFE-7254-4BAC-960C-F7A1D082EB45}"/>
              </a:ext>
            </a:extLst>
          </p:cNvPr>
          <p:cNvSpPr/>
          <p:nvPr/>
        </p:nvSpPr>
        <p:spPr>
          <a:xfrm>
            <a:off x="4162523" y="2605249"/>
            <a:ext cx="2715230" cy="1024887"/>
          </a:xfrm>
          <a:prstGeom prst="flowChartTermina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xmlns="" id="{D8B7CC0F-7118-3843-9C89-5A462F203EC6}"/>
              </a:ext>
            </a:extLst>
          </p:cNvPr>
          <p:cNvGrpSpPr/>
          <p:nvPr/>
        </p:nvGrpSpPr>
        <p:grpSpPr>
          <a:xfrm>
            <a:off x="710886" y="6146800"/>
            <a:ext cx="11468100" cy="711200"/>
            <a:chOff x="710886" y="6146800"/>
            <a:chExt cx="11468100" cy="711200"/>
          </a:xfrm>
        </p:grpSpPr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xmlns="" id="{DFF740E9-4BFA-5C4E-9200-A5AD8A820C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10886" y="6146800"/>
              <a:ext cx="11468100" cy="711200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xmlns="" id="{7C7B52B2-336B-5145-8AD6-4F2B2E90863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790266" y="6469094"/>
              <a:ext cx="830444" cy="184010"/>
            </a:xfrm>
            <a:prstGeom prst="rect">
              <a:avLst/>
            </a:prstGeom>
          </p:spPr>
        </p:pic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xmlns="" id="{9D4D6394-1474-3B47-BAAF-0527806B002F}"/>
              </a:ext>
            </a:extLst>
          </p:cNvPr>
          <p:cNvSpPr/>
          <p:nvPr/>
        </p:nvSpPr>
        <p:spPr>
          <a:xfrm>
            <a:off x="298956" y="252298"/>
            <a:ext cx="192534" cy="615553"/>
          </a:xfrm>
          <a:prstGeom prst="rect">
            <a:avLst/>
          </a:prstGeom>
          <a:solidFill>
            <a:srgbClr val="F062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xmlns="" id="{3229B31C-3962-4C43-A6F9-EAC0F8ECE31D}"/>
              </a:ext>
            </a:extLst>
          </p:cNvPr>
          <p:cNvSpPr txBox="1"/>
          <p:nvPr/>
        </p:nvSpPr>
        <p:spPr>
          <a:xfrm>
            <a:off x="11420055" y="6431211"/>
            <a:ext cx="4545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fld id="{4C9CDA71-FC91-4449-8F91-998DD94BE563}" type="slidenum"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Helvetica" pitchFamily="2" charset="0"/>
                <a:ea typeface="Verdana" pitchFamily="34" charset="0"/>
                <a:cs typeface="Verdana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Helvetica" pitchFamily="2" charset="0"/>
              <a:ea typeface="+mn-ea"/>
              <a:cs typeface="+mn-cs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xmlns="" id="{24971CE3-1FA3-49DF-9841-ED510DEF0010}"/>
              </a:ext>
            </a:extLst>
          </p:cNvPr>
          <p:cNvSpPr txBox="1"/>
          <p:nvPr/>
        </p:nvSpPr>
        <p:spPr>
          <a:xfrm>
            <a:off x="597781" y="267707"/>
            <a:ext cx="10858560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/>
            <a:r>
              <a:rPr 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Observing the YoY transaction behavior through </a:t>
            </a:r>
            <a:r>
              <a:rPr lang="en-US" sz="2000" b="1" dirty="0">
                <a:solidFill>
                  <a:srgbClr val="F06236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transaction-tree-diagram</a:t>
            </a:r>
            <a:r>
              <a:rPr 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gives you an idea of the impact of each segment’s behavior on your business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74735205-1F94-460B-AD25-A7A7D540A075}"/>
              </a:ext>
            </a:extLst>
          </p:cNvPr>
          <p:cNvSpPr/>
          <p:nvPr/>
        </p:nvSpPr>
        <p:spPr>
          <a:xfrm>
            <a:off x="570441" y="1338282"/>
            <a:ext cx="6356784" cy="116504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xmlns="" id="{D47CD53F-9163-4F2C-B588-532AED4AD349}"/>
              </a:ext>
            </a:extLst>
          </p:cNvPr>
          <p:cNvSpPr/>
          <p:nvPr/>
        </p:nvSpPr>
        <p:spPr>
          <a:xfrm>
            <a:off x="3417935" y="1405358"/>
            <a:ext cx="936102" cy="93610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4%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xmlns="" id="{ED911562-C994-49A1-B23C-55FE4BAFB9DB}"/>
              </a:ext>
            </a:extLst>
          </p:cNvPr>
          <p:cNvSpPr/>
          <p:nvPr/>
        </p:nvSpPr>
        <p:spPr>
          <a:xfrm>
            <a:off x="1905767" y="2651269"/>
            <a:ext cx="936102" cy="93610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3%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xmlns="" id="{210CE08F-C02A-4AF6-AC40-88E0AF9B0127}"/>
              </a:ext>
            </a:extLst>
          </p:cNvPr>
          <p:cNvSpPr/>
          <p:nvPr/>
        </p:nvSpPr>
        <p:spPr>
          <a:xfrm>
            <a:off x="1912663" y="3860763"/>
            <a:ext cx="936102" cy="936102"/>
          </a:xfrm>
          <a:prstGeom prst="ellipse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-2%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xmlns="" id="{EDA9190C-DC83-47C8-9230-E6E03E9E5F39}"/>
              </a:ext>
            </a:extLst>
          </p:cNvPr>
          <p:cNvSpPr/>
          <p:nvPr/>
        </p:nvSpPr>
        <p:spPr>
          <a:xfrm>
            <a:off x="4801853" y="3860763"/>
            <a:ext cx="936102" cy="93610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3%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xmlns="" id="{2A8C6BBE-6C64-402F-B3A3-619812BE4C24}"/>
              </a:ext>
            </a:extLst>
          </p:cNvPr>
          <p:cNvSpPr/>
          <p:nvPr/>
        </p:nvSpPr>
        <p:spPr>
          <a:xfrm>
            <a:off x="1912663" y="5018203"/>
            <a:ext cx="936102" cy="936102"/>
          </a:xfrm>
          <a:prstGeom prst="ellipse">
            <a:avLst/>
          </a:prstGeom>
          <a:solidFill>
            <a:srgbClr val="A9D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4%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xmlns="" id="{51EED10D-563A-4E58-9842-301331828097}"/>
              </a:ext>
            </a:extLst>
          </p:cNvPr>
          <p:cNvSpPr/>
          <p:nvPr/>
        </p:nvSpPr>
        <p:spPr>
          <a:xfrm>
            <a:off x="4800488" y="5053793"/>
            <a:ext cx="936102" cy="936102"/>
          </a:xfrm>
          <a:prstGeom prst="ellipse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-6%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xmlns="" id="{61728A94-CA69-4F02-885B-3A58AF5C392F}"/>
              </a:ext>
            </a:extLst>
          </p:cNvPr>
          <p:cNvCxnSpPr>
            <a:cxnSpLocks/>
            <a:stCxn id="13" idx="3"/>
          </p:cNvCxnSpPr>
          <p:nvPr/>
        </p:nvCxnSpPr>
        <p:spPr>
          <a:xfrm flipH="1">
            <a:off x="2718080" y="2204371"/>
            <a:ext cx="836944" cy="54896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xmlns="" id="{B2AEDC78-8A28-47F2-9614-7AF244496457}"/>
              </a:ext>
            </a:extLst>
          </p:cNvPr>
          <p:cNvCxnSpPr>
            <a:cxnSpLocks/>
          </p:cNvCxnSpPr>
          <p:nvPr/>
        </p:nvCxnSpPr>
        <p:spPr>
          <a:xfrm>
            <a:off x="4162523" y="2297362"/>
            <a:ext cx="191514" cy="37037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xmlns="" id="{EBB7B3FE-BFF8-45A8-A2ED-360A7D976A4A}"/>
              </a:ext>
            </a:extLst>
          </p:cNvPr>
          <p:cNvCxnSpPr>
            <a:cxnSpLocks/>
            <a:stCxn id="15" idx="4"/>
            <a:endCxn id="16" idx="0"/>
          </p:cNvCxnSpPr>
          <p:nvPr/>
        </p:nvCxnSpPr>
        <p:spPr>
          <a:xfrm flipH="1">
            <a:off x="2380714" y="3603835"/>
            <a:ext cx="2332154" cy="25692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xmlns="" id="{775CB086-9EAD-4052-9C6E-4E4B62079803}"/>
              </a:ext>
            </a:extLst>
          </p:cNvPr>
          <p:cNvCxnSpPr>
            <a:cxnSpLocks/>
            <a:stCxn id="16" idx="4"/>
            <a:endCxn id="18" idx="0"/>
          </p:cNvCxnSpPr>
          <p:nvPr/>
        </p:nvCxnSpPr>
        <p:spPr>
          <a:xfrm>
            <a:off x="2380714" y="4796865"/>
            <a:ext cx="0" cy="22133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xmlns="" id="{6398C0AD-AF6D-49D7-83CE-74BFBBB31EB9}"/>
              </a:ext>
            </a:extLst>
          </p:cNvPr>
          <p:cNvCxnSpPr>
            <a:cxnSpLocks/>
            <a:stCxn id="15" idx="4"/>
            <a:endCxn id="17" idx="1"/>
          </p:cNvCxnSpPr>
          <p:nvPr/>
        </p:nvCxnSpPr>
        <p:spPr>
          <a:xfrm>
            <a:off x="4712868" y="3603835"/>
            <a:ext cx="226074" cy="39401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xmlns="" id="{3C9DCD20-4BD6-4773-BA4F-A4C268ED5F5C}"/>
              </a:ext>
            </a:extLst>
          </p:cNvPr>
          <p:cNvCxnSpPr/>
          <p:nvPr/>
        </p:nvCxnSpPr>
        <p:spPr>
          <a:xfrm>
            <a:off x="1823448" y="1323932"/>
            <a:ext cx="0" cy="4598774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3" name="Arrow: Pentagon 32">
            <a:extLst>
              <a:ext uri="{FF2B5EF4-FFF2-40B4-BE49-F238E27FC236}">
                <a16:creationId xmlns:a16="http://schemas.microsoft.com/office/drawing/2014/main" xmlns="" id="{5812B5B5-29D5-45D9-872A-6561AE0A9D85}"/>
              </a:ext>
            </a:extLst>
          </p:cNvPr>
          <p:cNvSpPr/>
          <p:nvPr/>
        </p:nvSpPr>
        <p:spPr>
          <a:xfrm>
            <a:off x="570440" y="1035701"/>
            <a:ext cx="6356784" cy="241284"/>
          </a:xfrm>
          <a:prstGeom prst="homePlat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IDENTIFY THE POINT OF CONCERN IN YOUR BUSINESS</a:t>
            </a:r>
          </a:p>
        </p:txBody>
      </p:sp>
      <p:sp>
        <p:nvSpPr>
          <p:cNvPr id="34" name="Arrow: Pentagon 33">
            <a:extLst>
              <a:ext uri="{FF2B5EF4-FFF2-40B4-BE49-F238E27FC236}">
                <a16:creationId xmlns:a16="http://schemas.microsoft.com/office/drawing/2014/main" xmlns="" id="{C46A4CEC-7CD5-4D3B-B58C-76BDC9928D7D}"/>
              </a:ext>
            </a:extLst>
          </p:cNvPr>
          <p:cNvSpPr/>
          <p:nvPr/>
        </p:nvSpPr>
        <p:spPr>
          <a:xfrm>
            <a:off x="6980806" y="1046157"/>
            <a:ext cx="4230047" cy="241284"/>
          </a:xfrm>
          <a:prstGeom prst="homePlat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WHAT ARE THE ACTIONABILITY LEVERS?</a:t>
            </a:r>
          </a:p>
        </p:txBody>
      </p:sp>
      <p:sp>
        <p:nvSpPr>
          <p:cNvPr id="55" name="Arrow: Pentagon 54">
            <a:extLst>
              <a:ext uri="{FF2B5EF4-FFF2-40B4-BE49-F238E27FC236}">
                <a16:creationId xmlns:a16="http://schemas.microsoft.com/office/drawing/2014/main" xmlns="" id="{89B2BB34-456C-48E7-BBC9-EDDB27C8DDA4}"/>
              </a:ext>
            </a:extLst>
          </p:cNvPr>
          <p:cNvSpPr/>
          <p:nvPr/>
        </p:nvSpPr>
        <p:spPr>
          <a:xfrm>
            <a:off x="6976338" y="4997597"/>
            <a:ext cx="4230047" cy="241284"/>
          </a:xfrm>
          <a:prstGeom prst="homePlat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QUESTIONS ANSWERED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xmlns="" id="{391B435C-F419-43EE-8A5F-233DDDDF3D98}"/>
              </a:ext>
            </a:extLst>
          </p:cNvPr>
          <p:cNvSpPr/>
          <p:nvPr/>
        </p:nvSpPr>
        <p:spPr>
          <a:xfrm>
            <a:off x="7000158" y="5405789"/>
            <a:ext cx="4206227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/>
              <a:t>Which customer group can be targeted?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b="1" dirty="0"/>
              <a:t>The “ Who”, “What” and “Where” of impact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xmlns="" id="{B90DB941-D951-4478-8C7B-12746969A87E}"/>
              </a:ext>
            </a:extLst>
          </p:cNvPr>
          <p:cNvSpPr txBox="1"/>
          <p:nvPr/>
        </p:nvSpPr>
        <p:spPr>
          <a:xfrm>
            <a:off x="579940" y="1467672"/>
            <a:ext cx="12673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What is the impact observed in your business?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xmlns="" id="{3971721F-A7F6-4F98-97C9-3C3365C04191}"/>
              </a:ext>
            </a:extLst>
          </p:cNvPr>
          <p:cNvSpPr txBox="1"/>
          <p:nvPr/>
        </p:nvSpPr>
        <p:spPr>
          <a:xfrm>
            <a:off x="534326" y="2564623"/>
            <a:ext cx="148323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Should we focus on customer acquisition or existing customers?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xmlns="" id="{268CC662-DE2B-46B9-91BF-777723C188EC}"/>
              </a:ext>
            </a:extLst>
          </p:cNvPr>
          <p:cNvSpPr txBox="1"/>
          <p:nvPr/>
        </p:nvSpPr>
        <p:spPr>
          <a:xfrm>
            <a:off x="534326" y="4273323"/>
            <a:ext cx="133297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What behaviors of your customer groups drove the change?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xmlns="" id="{EAA1707F-1B91-4230-BD97-A24822C56912}"/>
              </a:ext>
            </a:extLst>
          </p:cNvPr>
          <p:cNvSpPr/>
          <p:nvPr/>
        </p:nvSpPr>
        <p:spPr>
          <a:xfrm>
            <a:off x="4228497" y="1710420"/>
            <a:ext cx="224533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200" spc="60" dirty="0"/>
              <a:t>YoY Change in Revenue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xmlns="" id="{CFEE7A8F-9AEC-4BDA-A1E5-B56FD693EC36}"/>
              </a:ext>
            </a:extLst>
          </p:cNvPr>
          <p:cNvSpPr/>
          <p:nvPr/>
        </p:nvSpPr>
        <p:spPr>
          <a:xfrm>
            <a:off x="2780088" y="4143105"/>
            <a:ext cx="171227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200" spc="60" dirty="0"/>
              <a:t>YoY Change </a:t>
            </a:r>
            <a:r>
              <a:rPr lang="en-IN" sz="1200" b="1" spc="60" dirty="0">
                <a:solidFill>
                  <a:schemeClr val="accent2">
                    <a:lumMod val="75000"/>
                  </a:schemeClr>
                </a:solidFill>
              </a:rPr>
              <a:t>revenue per visit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xmlns="" id="{F461BB4C-3714-45CD-ADEF-BB34C0B7219B}"/>
              </a:ext>
            </a:extLst>
          </p:cNvPr>
          <p:cNvSpPr/>
          <p:nvPr/>
        </p:nvSpPr>
        <p:spPr>
          <a:xfrm>
            <a:off x="2780088" y="5184090"/>
            <a:ext cx="18135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200" spc="60" dirty="0"/>
              <a:t>YoY Change in </a:t>
            </a:r>
            <a:r>
              <a:rPr lang="en-IN" sz="1200" b="1" spc="60" dirty="0">
                <a:solidFill>
                  <a:schemeClr val="accent2">
                    <a:lumMod val="75000"/>
                  </a:schemeClr>
                </a:solidFill>
              </a:rPr>
              <a:t>Variety</a:t>
            </a:r>
            <a:r>
              <a:rPr lang="en-IN" sz="1200" spc="60" dirty="0"/>
              <a:t> / number of categories purchased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xmlns="" id="{697D63EB-B751-4B50-978B-0EC8AF727FFC}"/>
              </a:ext>
            </a:extLst>
          </p:cNvPr>
          <p:cNvSpPr/>
          <p:nvPr/>
        </p:nvSpPr>
        <p:spPr>
          <a:xfrm>
            <a:off x="5663056" y="4156352"/>
            <a:ext cx="136815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200" spc="60" dirty="0"/>
              <a:t>YoY Change in </a:t>
            </a:r>
            <a:r>
              <a:rPr lang="en-IN" sz="1200" b="1" spc="60" dirty="0">
                <a:solidFill>
                  <a:srgbClr val="C55A11"/>
                </a:solidFill>
              </a:rPr>
              <a:t>visits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xmlns="" id="{CBAB2A02-0830-48BC-AB81-B68DF116FAA2}"/>
              </a:ext>
            </a:extLst>
          </p:cNvPr>
          <p:cNvSpPr/>
          <p:nvPr/>
        </p:nvSpPr>
        <p:spPr>
          <a:xfrm>
            <a:off x="5620096" y="5196552"/>
            <a:ext cx="136815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200" spc="60" dirty="0"/>
              <a:t>YoY Change in </a:t>
            </a:r>
            <a:r>
              <a:rPr lang="en-IN" sz="1200" b="1" spc="60" dirty="0">
                <a:solidFill>
                  <a:schemeClr val="accent2">
                    <a:lumMod val="75000"/>
                  </a:schemeClr>
                </a:solidFill>
              </a:rPr>
              <a:t>depth</a:t>
            </a:r>
            <a:r>
              <a:rPr lang="en-IN" sz="1200" spc="60" dirty="0"/>
              <a:t> / spend per category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xmlns="" id="{2AF757C4-8D6C-40CA-A17F-A130F8FCA327}"/>
              </a:ext>
            </a:extLst>
          </p:cNvPr>
          <p:cNvSpPr/>
          <p:nvPr/>
        </p:nvSpPr>
        <p:spPr>
          <a:xfrm>
            <a:off x="7131659" y="3089001"/>
            <a:ext cx="4074726" cy="157549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xmlns="" id="{C56A31B9-45DD-40A5-ABA3-2773240F27FC}"/>
              </a:ext>
            </a:extLst>
          </p:cNvPr>
          <p:cNvSpPr/>
          <p:nvPr/>
        </p:nvSpPr>
        <p:spPr>
          <a:xfrm>
            <a:off x="7131659" y="1411561"/>
            <a:ext cx="4074726" cy="164326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xmlns="" id="{94EDC774-E77C-4526-B5C3-19372116AC78}"/>
              </a:ext>
            </a:extLst>
          </p:cNvPr>
          <p:cNvSpPr/>
          <p:nvPr/>
        </p:nvSpPr>
        <p:spPr>
          <a:xfrm>
            <a:off x="4244817" y="2667733"/>
            <a:ext cx="936102" cy="936102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1%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xmlns="" id="{5F2C94EF-1D93-4FDE-BB62-6736829DD92D}"/>
              </a:ext>
            </a:extLst>
          </p:cNvPr>
          <p:cNvSpPr/>
          <p:nvPr/>
        </p:nvSpPr>
        <p:spPr>
          <a:xfrm>
            <a:off x="2719206" y="2851106"/>
            <a:ext cx="122562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200" spc="60" dirty="0"/>
              <a:t>YoY Change from new customers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xmlns="" id="{872BFDD1-E4D1-42DE-8C15-326F967C8668}"/>
              </a:ext>
            </a:extLst>
          </p:cNvPr>
          <p:cNvSpPr/>
          <p:nvPr/>
        </p:nvSpPr>
        <p:spPr>
          <a:xfrm>
            <a:off x="5089748" y="2804822"/>
            <a:ext cx="122562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200" spc="60" dirty="0"/>
              <a:t>YoY Change from existing customers</a:t>
            </a:r>
          </a:p>
        </p:txBody>
      </p:sp>
      <p:sp>
        <p:nvSpPr>
          <p:cNvPr id="59" name="Star: 5 Points 58">
            <a:extLst>
              <a:ext uri="{FF2B5EF4-FFF2-40B4-BE49-F238E27FC236}">
                <a16:creationId xmlns:a16="http://schemas.microsoft.com/office/drawing/2014/main" xmlns="" id="{74856E7C-986A-4682-9B71-6D8E5C12A011}"/>
              </a:ext>
            </a:extLst>
          </p:cNvPr>
          <p:cNvSpPr/>
          <p:nvPr/>
        </p:nvSpPr>
        <p:spPr>
          <a:xfrm>
            <a:off x="4881971" y="5749704"/>
            <a:ext cx="297346" cy="297346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Star: 5 Points 59">
            <a:extLst>
              <a:ext uri="{FF2B5EF4-FFF2-40B4-BE49-F238E27FC236}">
                <a16:creationId xmlns:a16="http://schemas.microsoft.com/office/drawing/2014/main" xmlns="" id="{3284FA57-2DB9-4E4F-8D39-77D7FEF0FF44}"/>
              </a:ext>
            </a:extLst>
          </p:cNvPr>
          <p:cNvSpPr/>
          <p:nvPr/>
        </p:nvSpPr>
        <p:spPr>
          <a:xfrm>
            <a:off x="714161" y="5981616"/>
            <a:ext cx="297346" cy="297346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xmlns="" id="{460DF46F-BCFB-4B0F-95CC-00E5E1EF12DA}"/>
              </a:ext>
            </a:extLst>
          </p:cNvPr>
          <p:cNvSpPr/>
          <p:nvPr/>
        </p:nvSpPr>
        <p:spPr>
          <a:xfrm>
            <a:off x="1133461" y="6001963"/>
            <a:ext cx="162168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i="1" dirty="0"/>
              <a:t>Considered for POC</a:t>
            </a:r>
            <a:endParaRPr lang="en-US" sz="1400" b="1" i="1" dirty="0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xmlns="" id="{E70FAB71-36D2-4EA5-AC0D-DFB8DC090E1A}"/>
              </a:ext>
            </a:extLst>
          </p:cNvPr>
          <p:cNvSpPr/>
          <p:nvPr/>
        </p:nvSpPr>
        <p:spPr>
          <a:xfrm>
            <a:off x="5303115" y="5869324"/>
            <a:ext cx="1573941" cy="29534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IN" sz="1400" b="1" dirty="0"/>
              <a:t>PRODUCT PRICING</a:t>
            </a: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xmlns="" id="{F1F19E5E-B029-454E-A03A-7D7CAF58E4F4}"/>
              </a:ext>
            </a:extLst>
          </p:cNvPr>
          <p:cNvSpPr/>
          <p:nvPr/>
        </p:nvSpPr>
        <p:spPr>
          <a:xfrm>
            <a:off x="7793906" y="29897"/>
            <a:ext cx="4205302" cy="193791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REVENUE GROWTH BREAKDOWN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xmlns="" id="{141D073C-5310-43BB-89CD-ED01726300A5}"/>
              </a:ext>
            </a:extLst>
          </p:cNvPr>
          <p:cNvSpPr/>
          <p:nvPr/>
        </p:nvSpPr>
        <p:spPr>
          <a:xfrm>
            <a:off x="7131659" y="1399090"/>
            <a:ext cx="1574191" cy="3077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IN" sz="1400" b="1" dirty="0"/>
              <a:t>STORES/OUTLETS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35BB04DC-7BAA-4D54-AAB3-4DC4525C9056}"/>
              </a:ext>
            </a:extLst>
          </p:cNvPr>
          <p:cNvSpPr/>
          <p:nvPr/>
        </p:nvSpPr>
        <p:spPr>
          <a:xfrm>
            <a:off x="7257283" y="1704387"/>
            <a:ext cx="2216637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400" dirty="0"/>
              <a:t>Determining the price of products</a:t>
            </a:r>
          </a:p>
          <a:p>
            <a:pPr marL="285750" indent="-285750">
              <a:buFontTx/>
              <a:buChar char="-"/>
            </a:pPr>
            <a:r>
              <a:rPr lang="en-US" sz="1400" dirty="0"/>
              <a:t>Determining the menu</a:t>
            </a:r>
          </a:p>
          <a:p>
            <a:pPr marL="285750" indent="-285750">
              <a:buFontTx/>
              <a:buChar char="-"/>
            </a:pPr>
            <a:r>
              <a:rPr lang="en-US" sz="1400" dirty="0"/>
              <a:t>Varying Service commission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xmlns="" id="{80BE4924-108A-4BE8-A089-E6524B293EFC}"/>
              </a:ext>
            </a:extLst>
          </p:cNvPr>
          <p:cNvSpPr txBox="1"/>
          <p:nvPr/>
        </p:nvSpPr>
        <p:spPr>
          <a:xfrm>
            <a:off x="9532661" y="1640605"/>
            <a:ext cx="1471429" cy="116955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accent1">
                <a:lumMod val="50000"/>
              </a:schemeClr>
            </a:solidFill>
            <a:prstDash val="dash"/>
          </a:ln>
        </p:spPr>
        <p:txBody>
          <a:bodyPr wrap="square" rtlCol="0" anchor="ctr">
            <a:spAutoFit/>
          </a:bodyPr>
          <a:lstStyle/>
          <a:p>
            <a:pPr lvl="0" algn="ctr">
              <a:defRPr/>
            </a:pPr>
            <a:r>
              <a:rPr lang="en-US" sz="1400" dirty="0"/>
              <a:t>Can Sodexo charge higher service charge for sale of select products?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lowchart: Manual Input 5">
            <a:extLst>
              <a:ext uri="{FF2B5EF4-FFF2-40B4-BE49-F238E27FC236}">
                <a16:creationId xmlns:a16="http://schemas.microsoft.com/office/drawing/2014/main" xmlns="" id="{34D2F703-28F3-4EA4-8355-F30F2D8008AD}"/>
              </a:ext>
            </a:extLst>
          </p:cNvPr>
          <p:cNvSpPr/>
          <p:nvPr/>
        </p:nvSpPr>
        <p:spPr>
          <a:xfrm>
            <a:off x="9269202" y="1694427"/>
            <a:ext cx="263036" cy="1115729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649"/>
              <a:gd name="connsiteY0" fmla="*/ 6313 h 10000"/>
              <a:gd name="connsiteX1" fmla="*/ 10649 w 10649"/>
              <a:gd name="connsiteY1" fmla="*/ 0 h 10000"/>
              <a:gd name="connsiteX2" fmla="*/ 10649 w 10649"/>
              <a:gd name="connsiteY2" fmla="*/ 10000 h 10000"/>
              <a:gd name="connsiteX3" fmla="*/ 649 w 10649"/>
              <a:gd name="connsiteY3" fmla="*/ 10000 h 10000"/>
              <a:gd name="connsiteX4" fmla="*/ 0 w 10649"/>
              <a:gd name="connsiteY4" fmla="*/ 6313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649" h="10000">
                <a:moveTo>
                  <a:pt x="0" y="6313"/>
                </a:moveTo>
                <a:lnTo>
                  <a:pt x="10649" y="0"/>
                </a:lnTo>
                <a:lnTo>
                  <a:pt x="10649" y="10000"/>
                </a:lnTo>
                <a:lnTo>
                  <a:pt x="649" y="10000"/>
                </a:lnTo>
                <a:lnTo>
                  <a:pt x="0" y="6313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6324A213-27E2-45D8-9C01-B23837319A14}"/>
              </a:ext>
            </a:extLst>
          </p:cNvPr>
          <p:cNvSpPr/>
          <p:nvPr/>
        </p:nvSpPr>
        <p:spPr>
          <a:xfrm>
            <a:off x="7315601" y="2387720"/>
            <a:ext cx="1969632" cy="422436"/>
          </a:xfrm>
          <a:prstGeom prst="rect">
            <a:avLst/>
          </a:prstGeom>
          <a:solidFill>
            <a:schemeClr val="accent1">
              <a:lumMod val="75000"/>
              <a:alpha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xmlns="" id="{ABFD6FD4-9263-4CC0-9A2A-CBED74D0E08E}"/>
              </a:ext>
            </a:extLst>
          </p:cNvPr>
          <p:cNvSpPr/>
          <p:nvPr/>
        </p:nvSpPr>
        <p:spPr>
          <a:xfrm>
            <a:off x="7131659" y="3091534"/>
            <a:ext cx="1574191" cy="3077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IN" sz="1400" b="1" dirty="0"/>
              <a:t>CUSTOMER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xmlns="" id="{8CECF236-0F50-47D5-835E-F5BBA7982186}"/>
              </a:ext>
            </a:extLst>
          </p:cNvPr>
          <p:cNvSpPr/>
          <p:nvPr/>
        </p:nvSpPr>
        <p:spPr>
          <a:xfrm>
            <a:off x="7257283" y="3396831"/>
            <a:ext cx="2216637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400" dirty="0"/>
              <a:t>Partner with brands to provide lucrative offers to customers</a:t>
            </a:r>
          </a:p>
          <a:p>
            <a:pPr marL="285750" indent="-285750">
              <a:buFontTx/>
              <a:buChar char="-"/>
            </a:pPr>
            <a:r>
              <a:rPr lang="en-US" sz="1400" dirty="0"/>
              <a:t>Incentivize customers to use Sodexo cards</a:t>
            </a:r>
          </a:p>
          <a:p>
            <a:pPr marL="285750" indent="-285750">
              <a:buFontTx/>
              <a:buChar char="-"/>
            </a:pPr>
            <a:endParaRPr lang="en-US" sz="1400" dirty="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xmlns="" id="{C801E075-E60C-4CCC-ADB9-B56ED005B731}"/>
              </a:ext>
            </a:extLst>
          </p:cNvPr>
          <p:cNvSpPr txBox="1"/>
          <p:nvPr/>
        </p:nvSpPr>
        <p:spPr>
          <a:xfrm>
            <a:off x="9532661" y="3333050"/>
            <a:ext cx="1471429" cy="1169551"/>
          </a:xfrm>
          <a:prstGeom prst="rect">
            <a:avLst/>
          </a:prstGeom>
          <a:solidFill>
            <a:schemeClr val="accent6">
              <a:lumMod val="75000"/>
            </a:schemeClr>
          </a:solidFill>
          <a:ln w="28575">
            <a:solidFill>
              <a:schemeClr val="accent6">
                <a:lumMod val="50000"/>
              </a:schemeClr>
            </a:solidFill>
            <a:prstDash val="dash"/>
          </a:ln>
        </p:spPr>
        <p:txBody>
          <a:bodyPr wrap="square" rtlCol="0" anchor="ctr">
            <a:spAutoFit/>
          </a:bodyPr>
          <a:lstStyle/>
          <a:p>
            <a:pPr lvl="0" algn="ctr">
              <a:defRPr/>
            </a:pPr>
            <a:r>
              <a:rPr lang="en-US" sz="1400" dirty="0"/>
              <a:t>Sodexo can target customers with value offers to control customer retention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5" name="Flowchart: Manual Input 5">
            <a:extLst>
              <a:ext uri="{FF2B5EF4-FFF2-40B4-BE49-F238E27FC236}">
                <a16:creationId xmlns:a16="http://schemas.microsoft.com/office/drawing/2014/main" xmlns="" id="{FE149286-CB8E-49D0-B8A0-A842C789022E}"/>
              </a:ext>
            </a:extLst>
          </p:cNvPr>
          <p:cNvSpPr/>
          <p:nvPr/>
        </p:nvSpPr>
        <p:spPr>
          <a:xfrm>
            <a:off x="9269202" y="3386871"/>
            <a:ext cx="263036" cy="1115729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649"/>
              <a:gd name="connsiteY0" fmla="*/ 6313 h 10000"/>
              <a:gd name="connsiteX1" fmla="*/ 10649 w 10649"/>
              <a:gd name="connsiteY1" fmla="*/ 0 h 10000"/>
              <a:gd name="connsiteX2" fmla="*/ 10649 w 10649"/>
              <a:gd name="connsiteY2" fmla="*/ 10000 h 10000"/>
              <a:gd name="connsiteX3" fmla="*/ 649 w 10649"/>
              <a:gd name="connsiteY3" fmla="*/ 10000 h 10000"/>
              <a:gd name="connsiteX4" fmla="*/ 0 w 10649"/>
              <a:gd name="connsiteY4" fmla="*/ 6313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649" h="10000">
                <a:moveTo>
                  <a:pt x="0" y="6313"/>
                </a:moveTo>
                <a:lnTo>
                  <a:pt x="10649" y="0"/>
                </a:lnTo>
                <a:lnTo>
                  <a:pt x="10649" y="10000"/>
                </a:lnTo>
                <a:lnTo>
                  <a:pt x="649" y="10000"/>
                </a:lnTo>
                <a:lnTo>
                  <a:pt x="0" y="6313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xmlns="" id="{4FF13C2F-2E0C-4B17-A059-F91CD9DC7280}"/>
              </a:ext>
            </a:extLst>
          </p:cNvPr>
          <p:cNvSpPr/>
          <p:nvPr/>
        </p:nvSpPr>
        <p:spPr>
          <a:xfrm>
            <a:off x="7315601" y="4080164"/>
            <a:ext cx="1969632" cy="422436"/>
          </a:xfrm>
          <a:prstGeom prst="rect">
            <a:avLst/>
          </a:prstGeom>
          <a:solidFill>
            <a:schemeClr val="accent6">
              <a:lumMod val="40000"/>
              <a:lumOff val="60000"/>
              <a:alpha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826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xmlns="" id="{AF3FB2A3-79E8-4FF2-83BF-2B8EA7017BC2}"/>
              </a:ext>
            </a:extLst>
          </p:cNvPr>
          <p:cNvCxnSpPr>
            <a:cxnSpLocks/>
          </p:cNvCxnSpPr>
          <p:nvPr/>
        </p:nvCxnSpPr>
        <p:spPr>
          <a:xfrm>
            <a:off x="2684652" y="4570669"/>
            <a:ext cx="2234162" cy="54757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456DA325-D5E6-45E0-8385-7E981597B237}"/>
              </a:ext>
            </a:extLst>
          </p:cNvPr>
          <p:cNvSpPr/>
          <p:nvPr/>
        </p:nvSpPr>
        <p:spPr>
          <a:xfrm>
            <a:off x="570441" y="2564624"/>
            <a:ext cx="6356784" cy="11985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8" name="Flowchart: Terminator 97">
            <a:extLst>
              <a:ext uri="{FF2B5EF4-FFF2-40B4-BE49-F238E27FC236}">
                <a16:creationId xmlns:a16="http://schemas.microsoft.com/office/drawing/2014/main" xmlns="" id="{D38C0CFE-7254-4BAC-960C-F7A1D082EB45}"/>
              </a:ext>
            </a:extLst>
          </p:cNvPr>
          <p:cNvSpPr/>
          <p:nvPr/>
        </p:nvSpPr>
        <p:spPr>
          <a:xfrm>
            <a:off x="4162523" y="2605249"/>
            <a:ext cx="2715230" cy="1024887"/>
          </a:xfrm>
          <a:prstGeom prst="flowChartTermina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xmlns="" id="{D8B7CC0F-7118-3843-9C89-5A462F203EC6}"/>
              </a:ext>
            </a:extLst>
          </p:cNvPr>
          <p:cNvGrpSpPr/>
          <p:nvPr/>
        </p:nvGrpSpPr>
        <p:grpSpPr>
          <a:xfrm>
            <a:off x="710886" y="6146800"/>
            <a:ext cx="11468100" cy="711200"/>
            <a:chOff x="710886" y="6146800"/>
            <a:chExt cx="11468100" cy="711200"/>
          </a:xfrm>
        </p:grpSpPr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xmlns="" id="{DFF740E9-4BFA-5C4E-9200-A5AD8A820C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10886" y="6146800"/>
              <a:ext cx="11468100" cy="711200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xmlns="" id="{7C7B52B2-336B-5145-8AD6-4F2B2E90863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790266" y="6469094"/>
              <a:ext cx="830444" cy="184010"/>
            </a:xfrm>
            <a:prstGeom prst="rect">
              <a:avLst/>
            </a:prstGeom>
          </p:spPr>
        </p:pic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xmlns="" id="{9D4D6394-1474-3B47-BAAF-0527806B002F}"/>
              </a:ext>
            </a:extLst>
          </p:cNvPr>
          <p:cNvSpPr/>
          <p:nvPr/>
        </p:nvSpPr>
        <p:spPr>
          <a:xfrm>
            <a:off x="298956" y="252298"/>
            <a:ext cx="192534" cy="615553"/>
          </a:xfrm>
          <a:prstGeom prst="rect">
            <a:avLst/>
          </a:prstGeom>
          <a:solidFill>
            <a:srgbClr val="F062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xmlns="" id="{3229B31C-3962-4C43-A6F9-EAC0F8ECE31D}"/>
              </a:ext>
            </a:extLst>
          </p:cNvPr>
          <p:cNvSpPr txBox="1"/>
          <p:nvPr/>
        </p:nvSpPr>
        <p:spPr>
          <a:xfrm>
            <a:off x="11420055" y="6431211"/>
            <a:ext cx="4545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fld id="{4C9CDA71-FC91-4449-8F91-998DD94BE563}" type="slidenum"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Helvetica" pitchFamily="2" charset="0"/>
                <a:ea typeface="Verdana" pitchFamily="34" charset="0"/>
                <a:cs typeface="Verdana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Helvetica" pitchFamily="2" charset="0"/>
              <a:ea typeface="+mn-ea"/>
              <a:cs typeface="+mn-cs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xmlns="" id="{24971CE3-1FA3-49DF-9841-ED510DEF0010}"/>
              </a:ext>
            </a:extLst>
          </p:cNvPr>
          <p:cNvSpPr txBox="1"/>
          <p:nvPr/>
        </p:nvSpPr>
        <p:spPr>
          <a:xfrm>
            <a:off x="597781" y="267707"/>
            <a:ext cx="10858560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/>
            <a:r>
              <a:rPr 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Observing the YoY transaction behavior through </a:t>
            </a:r>
            <a:r>
              <a:rPr lang="en-US" sz="2000" b="1" dirty="0">
                <a:solidFill>
                  <a:srgbClr val="F06236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transaction-tree-diagram</a:t>
            </a:r>
            <a:r>
              <a:rPr 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gives you an idea of the impact of each segment’s behavior on your business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74735205-1F94-460B-AD25-A7A7D540A075}"/>
              </a:ext>
            </a:extLst>
          </p:cNvPr>
          <p:cNvSpPr/>
          <p:nvPr/>
        </p:nvSpPr>
        <p:spPr>
          <a:xfrm>
            <a:off x="570441" y="1338282"/>
            <a:ext cx="6356784" cy="116504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xmlns="" id="{D47CD53F-9163-4F2C-B588-532AED4AD349}"/>
              </a:ext>
            </a:extLst>
          </p:cNvPr>
          <p:cNvSpPr/>
          <p:nvPr/>
        </p:nvSpPr>
        <p:spPr>
          <a:xfrm>
            <a:off x="3417935" y="1405358"/>
            <a:ext cx="936102" cy="93610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4%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xmlns="" id="{ED911562-C994-49A1-B23C-55FE4BAFB9DB}"/>
              </a:ext>
            </a:extLst>
          </p:cNvPr>
          <p:cNvSpPr/>
          <p:nvPr/>
        </p:nvSpPr>
        <p:spPr>
          <a:xfrm>
            <a:off x="1905767" y="2651269"/>
            <a:ext cx="936102" cy="93610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3%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xmlns="" id="{210CE08F-C02A-4AF6-AC40-88E0AF9B0127}"/>
              </a:ext>
            </a:extLst>
          </p:cNvPr>
          <p:cNvSpPr/>
          <p:nvPr/>
        </p:nvSpPr>
        <p:spPr>
          <a:xfrm>
            <a:off x="1912663" y="3860763"/>
            <a:ext cx="936102" cy="936102"/>
          </a:xfrm>
          <a:prstGeom prst="ellipse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-2%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xmlns="" id="{EDA9190C-DC83-47C8-9230-E6E03E9E5F39}"/>
              </a:ext>
            </a:extLst>
          </p:cNvPr>
          <p:cNvSpPr/>
          <p:nvPr/>
        </p:nvSpPr>
        <p:spPr>
          <a:xfrm>
            <a:off x="4801853" y="3860763"/>
            <a:ext cx="936102" cy="93610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3%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xmlns="" id="{2A8C6BBE-6C64-402F-B3A3-619812BE4C24}"/>
              </a:ext>
            </a:extLst>
          </p:cNvPr>
          <p:cNvSpPr/>
          <p:nvPr/>
        </p:nvSpPr>
        <p:spPr>
          <a:xfrm>
            <a:off x="1912663" y="5018203"/>
            <a:ext cx="936102" cy="936102"/>
          </a:xfrm>
          <a:prstGeom prst="ellipse">
            <a:avLst/>
          </a:prstGeom>
          <a:solidFill>
            <a:srgbClr val="A9D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4%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xmlns="" id="{51EED10D-563A-4E58-9842-301331828097}"/>
              </a:ext>
            </a:extLst>
          </p:cNvPr>
          <p:cNvSpPr/>
          <p:nvPr/>
        </p:nvSpPr>
        <p:spPr>
          <a:xfrm>
            <a:off x="4800488" y="5053793"/>
            <a:ext cx="936102" cy="936102"/>
          </a:xfrm>
          <a:prstGeom prst="ellipse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-6%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xmlns="" id="{61728A94-CA69-4F02-885B-3A58AF5C392F}"/>
              </a:ext>
            </a:extLst>
          </p:cNvPr>
          <p:cNvCxnSpPr>
            <a:cxnSpLocks/>
            <a:stCxn id="13" idx="3"/>
          </p:cNvCxnSpPr>
          <p:nvPr/>
        </p:nvCxnSpPr>
        <p:spPr>
          <a:xfrm flipH="1">
            <a:off x="2718080" y="2204371"/>
            <a:ext cx="836944" cy="54896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xmlns="" id="{B2AEDC78-8A28-47F2-9614-7AF244496457}"/>
              </a:ext>
            </a:extLst>
          </p:cNvPr>
          <p:cNvCxnSpPr>
            <a:cxnSpLocks/>
          </p:cNvCxnSpPr>
          <p:nvPr/>
        </p:nvCxnSpPr>
        <p:spPr>
          <a:xfrm>
            <a:off x="4162523" y="2297362"/>
            <a:ext cx="191514" cy="37037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xmlns="" id="{EBB7B3FE-BFF8-45A8-A2ED-360A7D976A4A}"/>
              </a:ext>
            </a:extLst>
          </p:cNvPr>
          <p:cNvCxnSpPr>
            <a:cxnSpLocks/>
            <a:stCxn id="15" idx="4"/>
            <a:endCxn id="16" idx="0"/>
          </p:cNvCxnSpPr>
          <p:nvPr/>
        </p:nvCxnSpPr>
        <p:spPr>
          <a:xfrm flipH="1">
            <a:off x="2380714" y="3603835"/>
            <a:ext cx="2332154" cy="25692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xmlns="" id="{775CB086-9EAD-4052-9C6E-4E4B62079803}"/>
              </a:ext>
            </a:extLst>
          </p:cNvPr>
          <p:cNvCxnSpPr>
            <a:cxnSpLocks/>
            <a:stCxn id="16" idx="4"/>
            <a:endCxn id="18" idx="0"/>
          </p:cNvCxnSpPr>
          <p:nvPr/>
        </p:nvCxnSpPr>
        <p:spPr>
          <a:xfrm>
            <a:off x="2380714" y="4796865"/>
            <a:ext cx="0" cy="22133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xmlns="" id="{6398C0AD-AF6D-49D7-83CE-74BFBBB31EB9}"/>
              </a:ext>
            </a:extLst>
          </p:cNvPr>
          <p:cNvCxnSpPr>
            <a:cxnSpLocks/>
            <a:stCxn id="15" idx="4"/>
            <a:endCxn id="17" idx="1"/>
          </p:cNvCxnSpPr>
          <p:nvPr/>
        </p:nvCxnSpPr>
        <p:spPr>
          <a:xfrm>
            <a:off x="4712868" y="3603835"/>
            <a:ext cx="226074" cy="39401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xmlns="" id="{3C9DCD20-4BD6-4773-BA4F-A4C268ED5F5C}"/>
              </a:ext>
            </a:extLst>
          </p:cNvPr>
          <p:cNvCxnSpPr/>
          <p:nvPr/>
        </p:nvCxnSpPr>
        <p:spPr>
          <a:xfrm>
            <a:off x="1823448" y="1323932"/>
            <a:ext cx="0" cy="4598774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3" name="Arrow: Pentagon 32">
            <a:extLst>
              <a:ext uri="{FF2B5EF4-FFF2-40B4-BE49-F238E27FC236}">
                <a16:creationId xmlns:a16="http://schemas.microsoft.com/office/drawing/2014/main" xmlns="" id="{5812B5B5-29D5-45D9-872A-6561AE0A9D85}"/>
              </a:ext>
            </a:extLst>
          </p:cNvPr>
          <p:cNvSpPr/>
          <p:nvPr/>
        </p:nvSpPr>
        <p:spPr>
          <a:xfrm>
            <a:off x="570440" y="1035701"/>
            <a:ext cx="6356784" cy="241284"/>
          </a:xfrm>
          <a:prstGeom prst="homePlat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IDENTIFY THE POINT OF CONCERN IN YOUR BUSINESS</a:t>
            </a:r>
          </a:p>
        </p:txBody>
      </p:sp>
      <p:sp>
        <p:nvSpPr>
          <p:cNvPr id="34" name="Arrow: Pentagon 33">
            <a:extLst>
              <a:ext uri="{FF2B5EF4-FFF2-40B4-BE49-F238E27FC236}">
                <a16:creationId xmlns:a16="http://schemas.microsoft.com/office/drawing/2014/main" xmlns="" id="{C46A4CEC-7CD5-4D3B-B58C-76BDC9928D7D}"/>
              </a:ext>
            </a:extLst>
          </p:cNvPr>
          <p:cNvSpPr/>
          <p:nvPr/>
        </p:nvSpPr>
        <p:spPr>
          <a:xfrm>
            <a:off x="6980806" y="1046157"/>
            <a:ext cx="4230047" cy="241284"/>
          </a:xfrm>
          <a:prstGeom prst="homePlat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AND WHERE IS THE IMPACT OBSERVED?</a:t>
            </a:r>
          </a:p>
        </p:txBody>
      </p:sp>
      <p:sp>
        <p:nvSpPr>
          <p:cNvPr id="55" name="Arrow: Pentagon 54">
            <a:extLst>
              <a:ext uri="{FF2B5EF4-FFF2-40B4-BE49-F238E27FC236}">
                <a16:creationId xmlns:a16="http://schemas.microsoft.com/office/drawing/2014/main" xmlns="" id="{89B2BB34-456C-48E7-BBC9-EDDB27C8DDA4}"/>
              </a:ext>
            </a:extLst>
          </p:cNvPr>
          <p:cNvSpPr/>
          <p:nvPr/>
        </p:nvSpPr>
        <p:spPr>
          <a:xfrm>
            <a:off x="6976338" y="4997597"/>
            <a:ext cx="4230047" cy="241284"/>
          </a:xfrm>
          <a:prstGeom prst="homePlat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QUESTIONS ANSWERED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xmlns="" id="{391B435C-F419-43EE-8A5F-233DDDDF3D98}"/>
              </a:ext>
            </a:extLst>
          </p:cNvPr>
          <p:cNvSpPr/>
          <p:nvPr/>
        </p:nvSpPr>
        <p:spPr>
          <a:xfrm>
            <a:off x="7000158" y="5405789"/>
            <a:ext cx="4206227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/>
              <a:t>Which customer group can be targeted?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b="1" dirty="0"/>
              <a:t>The “ Who”, “What” and “Where” of impact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xmlns="" id="{B90DB941-D951-4478-8C7B-12746969A87E}"/>
              </a:ext>
            </a:extLst>
          </p:cNvPr>
          <p:cNvSpPr txBox="1"/>
          <p:nvPr/>
        </p:nvSpPr>
        <p:spPr>
          <a:xfrm>
            <a:off x="579940" y="1467672"/>
            <a:ext cx="12673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What is the impact observed in your business?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xmlns="" id="{3971721F-A7F6-4F98-97C9-3C3365C04191}"/>
              </a:ext>
            </a:extLst>
          </p:cNvPr>
          <p:cNvSpPr txBox="1"/>
          <p:nvPr/>
        </p:nvSpPr>
        <p:spPr>
          <a:xfrm>
            <a:off x="534326" y="2564623"/>
            <a:ext cx="148323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Should we focus on customer acquisition or existing customers?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xmlns="" id="{268CC662-DE2B-46B9-91BF-777723C188EC}"/>
              </a:ext>
            </a:extLst>
          </p:cNvPr>
          <p:cNvSpPr txBox="1"/>
          <p:nvPr/>
        </p:nvSpPr>
        <p:spPr>
          <a:xfrm>
            <a:off x="534326" y="4273323"/>
            <a:ext cx="133297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What behaviors of your customer groups drove the change?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xmlns="" id="{EAA1707F-1B91-4230-BD97-A24822C56912}"/>
              </a:ext>
            </a:extLst>
          </p:cNvPr>
          <p:cNvSpPr/>
          <p:nvPr/>
        </p:nvSpPr>
        <p:spPr>
          <a:xfrm>
            <a:off x="4228497" y="1710420"/>
            <a:ext cx="224533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200" spc="60" dirty="0"/>
              <a:t>YoY Change in Revenue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xmlns="" id="{CFEE7A8F-9AEC-4BDA-A1E5-B56FD693EC36}"/>
              </a:ext>
            </a:extLst>
          </p:cNvPr>
          <p:cNvSpPr/>
          <p:nvPr/>
        </p:nvSpPr>
        <p:spPr>
          <a:xfrm>
            <a:off x="2780088" y="4143105"/>
            <a:ext cx="171227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200" spc="60" dirty="0"/>
              <a:t>YoY Change </a:t>
            </a:r>
            <a:r>
              <a:rPr lang="en-IN" sz="1200" b="1" spc="60" dirty="0">
                <a:solidFill>
                  <a:schemeClr val="accent2">
                    <a:lumMod val="75000"/>
                  </a:schemeClr>
                </a:solidFill>
              </a:rPr>
              <a:t>revenue per visit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xmlns="" id="{F461BB4C-3714-45CD-ADEF-BB34C0B7219B}"/>
              </a:ext>
            </a:extLst>
          </p:cNvPr>
          <p:cNvSpPr/>
          <p:nvPr/>
        </p:nvSpPr>
        <p:spPr>
          <a:xfrm>
            <a:off x="2780088" y="5184090"/>
            <a:ext cx="18135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200" spc="60" dirty="0"/>
              <a:t>YoY Change in </a:t>
            </a:r>
            <a:r>
              <a:rPr lang="en-IN" sz="1200" b="1" spc="60" dirty="0">
                <a:solidFill>
                  <a:schemeClr val="accent2">
                    <a:lumMod val="75000"/>
                  </a:schemeClr>
                </a:solidFill>
              </a:rPr>
              <a:t>Variety</a:t>
            </a:r>
            <a:r>
              <a:rPr lang="en-IN" sz="1200" spc="60" dirty="0"/>
              <a:t> / number of categories purchased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xmlns="" id="{697D63EB-B751-4B50-978B-0EC8AF727FFC}"/>
              </a:ext>
            </a:extLst>
          </p:cNvPr>
          <p:cNvSpPr/>
          <p:nvPr/>
        </p:nvSpPr>
        <p:spPr>
          <a:xfrm>
            <a:off x="5663056" y="4156352"/>
            <a:ext cx="136815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200" spc="60" dirty="0"/>
              <a:t>YoY Change in </a:t>
            </a:r>
            <a:r>
              <a:rPr lang="en-IN" sz="1200" b="1" spc="60" dirty="0">
                <a:solidFill>
                  <a:srgbClr val="C55A11"/>
                </a:solidFill>
              </a:rPr>
              <a:t>visits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xmlns="" id="{CBAB2A02-0830-48BC-AB81-B68DF116FAA2}"/>
              </a:ext>
            </a:extLst>
          </p:cNvPr>
          <p:cNvSpPr/>
          <p:nvPr/>
        </p:nvSpPr>
        <p:spPr>
          <a:xfrm>
            <a:off x="5620096" y="5196552"/>
            <a:ext cx="136815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200" spc="60" dirty="0"/>
              <a:t>YoY Change in </a:t>
            </a:r>
            <a:r>
              <a:rPr lang="en-IN" sz="1200" b="1" spc="60" dirty="0">
                <a:solidFill>
                  <a:schemeClr val="accent2">
                    <a:lumMod val="75000"/>
                  </a:schemeClr>
                </a:solidFill>
              </a:rPr>
              <a:t>depth</a:t>
            </a:r>
            <a:r>
              <a:rPr lang="en-IN" sz="1200" spc="60" dirty="0"/>
              <a:t> / spend per category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xmlns="" id="{2AF757C4-8D6C-40CA-A17F-A130F8FCA327}"/>
              </a:ext>
            </a:extLst>
          </p:cNvPr>
          <p:cNvSpPr/>
          <p:nvPr/>
        </p:nvSpPr>
        <p:spPr>
          <a:xfrm>
            <a:off x="7131659" y="3089001"/>
            <a:ext cx="4074726" cy="157549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xmlns="" id="{C56A31B9-45DD-40A5-ABA3-2773240F27FC}"/>
              </a:ext>
            </a:extLst>
          </p:cNvPr>
          <p:cNvSpPr/>
          <p:nvPr/>
        </p:nvSpPr>
        <p:spPr>
          <a:xfrm>
            <a:off x="7131659" y="1411561"/>
            <a:ext cx="4074726" cy="164326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xmlns="" id="{9103753A-6658-42D0-85FF-69330D45CA96}"/>
              </a:ext>
            </a:extLst>
          </p:cNvPr>
          <p:cNvCxnSpPr>
            <a:cxnSpLocks/>
            <a:endCxn id="84" idx="1"/>
          </p:cNvCxnSpPr>
          <p:nvPr/>
        </p:nvCxnSpPr>
        <p:spPr>
          <a:xfrm flipV="1">
            <a:off x="6953584" y="1937829"/>
            <a:ext cx="1334893" cy="1086862"/>
          </a:xfrm>
          <a:prstGeom prst="straightConnector1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Arrow: Right 6">
            <a:extLst>
              <a:ext uri="{FF2B5EF4-FFF2-40B4-BE49-F238E27FC236}">
                <a16:creationId xmlns:a16="http://schemas.microsoft.com/office/drawing/2014/main" xmlns="" id="{5B7DD538-B0C0-4B9F-8AE9-36E83D57F14E}"/>
              </a:ext>
            </a:extLst>
          </p:cNvPr>
          <p:cNvSpPr/>
          <p:nvPr/>
        </p:nvSpPr>
        <p:spPr>
          <a:xfrm>
            <a:off x="10830530" y="3310948"/>
            <a:ext cx="1080394" cy="489895"/>
          </a:xfrm>
          <a:prstGeom prst="righ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4" name="Flowchart: Terminator 83">
            <a:extLst>
              <a:ext uri="{FF2B5EF4-FFF2-40B4-BE49-F238E27FC236}">
                <a16:creationId xmlns:a16="http://schemas.microsoft.com/office/drawing/2014/main" xmlns="" id="{267F268E-2A40-42D1-916A-8562B46C7FC1}"/>
              </a:ext>
            </a:extLst>
          </p:cNvPr>
          <p:cNvSpPr/>
          <p:nvPr/>
        </p:nvSpPr>
        <p:spPr>
          <a:xfrm>
            <a:off x="8288477" y="1559658"/>
            <a:ext cx="2164412" cy="756342"/>
          </a:xfrm>
          <a:prstGeom prst="flowChartTermina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xmlns="" id="{0F2A6962-0FA5-49C9-AB62-F1AAF180A24E}"/>
              </a:ext>
            </a:extLst>
          </p:cNvPr>
          <p:cNvSpPr/>
          <p:nvPr/>
        </p:nvSpPr>
        <p:spPr>
          <a:xfrm>
            <a:off x="8351603" y="1599573"/>
            <a:ext cx="773213" cy="711200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-3%</a:t>
            </a: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xmlns="" id="{8B097206-723C-462F-A9C1-C96E5EB95EDF}"/>
              </a:ext>
            </a:extLst>
          </p:cNvPr>
          <p:cNvSpPr/>
          <p:nvPr/>
        </p:nvSpPr>
        <p:spPr>
          <a:xfrm>
            <a:off x="8418170" y="2350440"/>
            <a:ext cx="640080" cy="640080"/>
          </a:xfrm>
          <a:prstGeom prst="ellipse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dk1"/>
                </a:solidFill>
              </a:rPr>
              <a:t>2%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xmlns="" id="{8BEFE094-D6B5-4B96-A69F-EC7FF22A34CA}"/>
              </a:ext>
            </a:extLst>
          </p:cNvPr>
          <p:cNvSpPr/>
          <p:nvPr/>
        </p:nvSpPr>
        <p:spPr>
          <a:xfrm>
            <a:off x="9078292" y="1790836"/>
            <a:ext cx="136815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400" spc="60" dirty="0"/>
              <a:t>Trolley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xmlns="" id="{299511C1-A7C1-413E-B5F9-8220D4ED80D7}"/>
              </a:ext>
            </a:extLst>
          </p:cNvPr>
          <p:cNvSpPr/>
          <p:nvPr/>
        </p:nvSpPr>
        <p:spPr>
          <a:xfrm>
            <a:off x="9078292" y="2515699"/>
            <a:ext cx="136815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400" spc="60" dirty="0"/>
              <a:t>Restaurants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xmlns="" id="{141D073C-5310-43BB-89CD-ED01726300A5}"/>
              </a:ext>
            </a:extLst>
          </p:cNvPr>
          <p:cNvSpPr/>
          <p:nvPr/>
        </p:nvSpPr>
        <p:spPr>
          <a:xfrm>
            <a:off x="7131659" y="1399090"/>
            <a:ext cx="1153369" cy="3077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IN" sz="1400" b="1" dirty="0"/>
              <a:t>STORE TYPE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xmlns="" id="{B740DAAA-372B-4867-A1CB-BCACDD6A3BAB}"/>
              </a:ext>
            </a:extLst>
          </p:cNvPr>
          <p:cNvSpPr/>
          <p:nvPr/>
        </p:nvSpPr>
        <p:spPr>
          <a:xfrm>
            <a:off x="7117393" y="3138083"/>
            <a:ext cx="1300777" cy="7386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IN" sz="1400" b="1" dirty="0"/>
              <a:t>VALUE SEGMENT TRANSITIONS</a:t>
            </a: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xmlns="" id="{D94C64BA-4088-41AC-9B93-095C46B64EC8}"/>
              </a:ext>
            </a:extLst>
          </p:cNvPr>
          <p:cNvSpPr/>
          <p:nvPr/>
        </p:nvSpPr>
        <p:spPr>
          <a:xfrm>
            <a:off x="8418170" y="3959145"/>
            <a:ext cx="640080" cy="640080"/>
          </a:xfrm>
          <a:prstGeom prst="ellipse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1%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xmlns="" id="{94EDC774-E77C-4526-B5C3-19372116AC78}"/>
              </a:ext>
            </a:extLst>
          </p:cNvPr>
          <p:cNvSpPr/>
          <p:nvPr/>
        </p:nvSpPr>
        <p:spPr>
          <a:xfrm>
            <a:off x="4244817" y="2667733"/>
            <a:ext cx="936102" cy="936102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1%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xmlns="" id="{5F2C94EF-1D93-4FDE-BB62-6736829DD92D}"/>
              </a:ext>
            </a:extLst>
          </p:cNvPr>
          <p:cNvSpPr/>
          <p:nvPr/>
        </p:nvSpPr>
        <p:spPr>
          <a:xfrm>
            <a:off x="2719206" y="2851106"/>
            <a:ext cx="122562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200" spc="60" dirty="0"/>
              <a:t>YoY Change from new customers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xmlns="" id="{872BFDD1-E4D1-42DE-8C15-326F967C8668}"/>
              </a:ext>
            </a:extLst>
          </p:cNvPr>
          <p:cNvSpPr/>
          <p:nvPr/>
        </p:nvSpPr>
        <p:spPr>
          <a:xfrm>
            <a:off x="5089748" y="2804822"/>
            <a:ext cx="122562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200" spc="60" dirty="0"/>
              <a:t>YoY Change from existing customers</a:t>
            </a:r>
          </a:p>
        </p:txBody>
      </p:sp>
      <p:sp>
        <p:nvSpPr>
          <p:cNvPr id="86" name="Flowchart: Terminator 85">
            <a:extLst>
              <a:ext uri="{FF2B5EF4-FFF2-40B4-BE49-F238E27FC236}">
                <a16:creationId xmlns:a16="http://schemas.microsoft.com/office/drawing/2014/main" xmlns="" id="{A1D2BEFA-EB34-4093-8BFC-4E02CFC7BA74}"/>
              </a:ext>
            </a:extLst>
          </p:cNvPr>
          <p:cNvSpPr/>
          <p:nvPr/>
        </p:nvSpPr>
        <p:spPr>
          <a:xfrm>
            <a:off x="8346120" y="3154021"/>
            <a:ext cx="2591087" cy="756342"/>
          </a:xfrm>
          <a:prstGeom prst="flowChartTermina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xmlns="" id="{B8D640F7-B87F-4541-8227-252D7E42093F}"/>
              </a:ext>
            </a:extLst>
          </p:cNvPr>
          <p:cNvSpPr/>
          <p:nvPr/>
        </p:nvSpPr>
        <p:spPr>
          <a:xfrm>
            <a:off x="8396139" y="3180525"/>
            <a:ext cx="773213" cy="711200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-4%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xmlns="" id="{7E370A36-9B5D-4300-A221-20E4965E1487}"/>
              </a:ext>
            </a:extLst>
          </p:cNvPr>
          <p:cNvSpPr/>
          <p:nvPr/>
        </p:nvSpPr>
        <p:spPr>
          <a:xfrm>
            <a:off x="9774832" y="4017528"/>
            <a:ext cx="108827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dirty="0"/>
              <a:t>LOW - MEDIUM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xmlns="" id="{1246E9A3-476E-47B0-A444-3270A0FD7DB8}"/>
              </a:ext>
            </a:extLst>
          </p:cNvPr>
          <p:cNvSpPr/>
          <p:nvPr/>
        </p:nvSpPr>
        <p:spPr>
          <a:xfrm>
            <a:off x="9804525" y="3268859"/>
            <a:ext cx="108827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dirty="0"/>
              <a:t>HIGH - MEDIUM</a:t>
            </a:r>
          </a:p>
        </p:txBody>
      </p:sp>
      <p:sp>
        <p:nvSpPr>
          <p:cNvPr id="2" name="Star: 5 Points 1">
            <a:extLst>
              <a:ext uri="{FF2B5EF4-FFF2-40B4-BE49-F238E27FC236}">
                <a16:creationId xmlns:a16="http://schemas.microsoft.com/office/drawing/2014/main" xmlns="" id="{1D014E40-C4A6-4E59-94BF-6D41D5D5DB25}"/>
              </a:ext>
            </a:extLst>
          </p:cNvPr>
          <p:cNvSpPr/>
          <p:nvPr/>
        </p:nvSpPr>
        <p:spPr>
          <a:xfrm>
            <a:off x="10550481" y="3000725"/>
            <a:ext cx="297346" cy="297346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Star: 5 Points 58">
            <a:extLst>
              <a:ext uri="{FF2B5EF4-FFF2-40B4-BE49-F238E27FC236}">
                <a16:creationId xmlns:a16="http://schemas.microsoft.com/office/drawing/2014/main" xmlns="" id="{74856E7C-986A-4682-9B71-6D8E5C12A011}"/>
              </a:ext>
            </a:extLst>
          </p:cNvPr>
          <p:cNvSpPr/>
          <p:nvPr/>
        </p:nvSpPr>
        <p:spPr>
          <a:xfrm>
            <a:off x="4881971" y="5749704"/>
            <a:ext cx="297346" cy="297346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Star: 5 Points 59">
            <a:extLst>
              <a:ext uri="{FF2B5EF4-FFF2-40B4-BE49-F238E27FC236}">
                <a16:creationId xmlns:a16="http://schemas.microsoft.com/office/drawing/2014/main" xmlns="" id="{3284FA57-2DB9-4E4F-8D39-77D7FEF0FF44}"/>
              </a:ext>
            </a:extLst>
          </p:cNvPr>
          <p:cNvSpPr/>
          <p:nvPr/>
        </p:nvSpPr>
        <p:spPr>
          <a:xfrm>
            <a:off x="714161" y="5981616"/>
            <a:ext cx="297346" cy="297346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xmlns="" id="{460DF46F-BCFB-4B0F-95CC-00E5E1EF12DA}"/>
              </a:ext>
            </a:extLst>
          </p:cNvPr>
          <p:cNvSpPr/>
          <p:nvPr/>
        </p:nvSpPr>
        <p:spPr>
          <a:xfrm>
            <a:off x="1133461" y="6001963"/>
            <a:ext cx="162168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i="1" dirty="0"/>
              <a:t>Considered for POC</a:t>
            </a:r>
            <a:endParaRPr lang="en-US" sz="1400" b="1" i="1" dirty="0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xmlns="" id="{E70FAB71-36D2-4EA5-AC0D-DFB8DC090E1A}"/>
              </a:ext>
            </a:extLst>
          </p:cNvPr>
          <p:cNvSpPr/>
          <p:nvPr/>
        </p:nvSpPr>
        <p:spPr>
          <a:xfrm>
            <a:off x="5303115" y="5869324"/>
            <a:ext cx="1573941" cy="29534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IN" sz="1400" b="1" dirty="0"/>
              <a:t>PRODUCT PRICING</a:t>
            </a: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xmlns="" id="{F1F19E5E-B029-454E-A03A-7D7CAF58E4F4}"/>
              </a:ext>
            </a:extLst>
          </p:cNvPr>
          <p:cNvSpPr/>
          <p:nvPr/>
        </p:nvSpPr>
        <p:spPr>
          <a:xfrm>
            <a:off x="7793906" y="29897"/>
            <a:ext cx="4205302" cy="193791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REVENUE GROWTH BREAKDOWN</a:t>
            </a:r>
          </a:p>
        </p:txBody>
      </p: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xmlns="" id="{88DAFAEB-490E-4DD0-BDD5-15B3E38671E0}"/>
              </a:ext>
            </a:extLst>
          </p:cNvPr>
          <p:cNvCxnSpPr>
            <a:cxnSpLocks/>
            <a:stCxn id="10" idx="3"/>
            <a:endCxn id="86" idx="1"/>
          </p:cNvCxnSpPr>
          <p:nvPr/>
        </p:nvCxnSpPr>
        <p:spPr>
          <a:xfrm>
            <a:off x="6927225" y="3163889"/>
            <a:ext cx="1418895" cy="368303"/>
          </a:xfrm>
          <a:prstGeom prst="straightConnector1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1745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Rectangle 101">
            <a:extLst>
              <a:ext uri="{FF2B5EF4-FFF2-40B4-BE49-F238E27FC236}">
                <a16:creationId xmlns:a16="http://schemas.microsoft.com/office/drawing/2014/main" xmlns="" id="{F5D33D09-F2A1-485A-8945-DBFAFD0227A4}"/>
              </a:ext>
            </a:extLst>
          </p:cNvPr>
          <p:cNvSpPr/>
          <p:nvPr/>
        </p:nvSpPr>
        <p:spPr>
          <a:xfrm>
            <a:off x="2143983" y="1132404"/>
            <a:ext cx="6654765" cy="507067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xmlns="" id="{DFF740E9-4BFA-5C4E-9200-A5AD8A820CF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0886" y="6146800"/>
            <a:ext cx="11468100" cy="71120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xmlns="" id="{7C7B52B2-336B-5145-8AD6-4F2B2E90863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90266" y="6469094"/>
            <a:ext cx="830444" cy="184010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xmlns="" id="{9D4D6394-1474-3B47-BAAF-0527806B002F}"/>
              </a:ext>
            </a:extLst>
          </p:cNvPr>
          <p:cNvSpPr/>
          <p:nvPr/>
        </p:nvSpPr>
        <p:spPr>
          <a:xfrm>
            <a:off x="298956" y="252298"/>
            <a:ext cx="192534" cy="615553"/>
          </a:xfrm>
          <a:prstGeom prst="rect">
            <a:avLst/>
          </a:prstGeom>
          <a:solidFill>
            <a:srgbClr val="F062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xmlns="" id="{3229B31C-3962-4C43-A6F9-EAC0F8ECE31D}"/>
              </a:ext>
            </a:extLst>
          </p:cNvPr>
          <p:cNvSpPr txBox="1"/>
          <p:nvPr/>
        </p:nvSpPr>
        <p:spPr>
          <a:xfrm>
            <a:off x="11420055" y="6431211"/>
            <a:ext cx="4545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fld id="{4C9CDA71-FC91-4449-8F91-998DD94BE563}" type="slidenum"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Helvetica" pitchFamily="2" charset="0"/>
                <a:ea typeface="Verdana" pitchFamily="34" charset="0"/>
                <a:cs typeface="Verdana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Helvetica" pitchFamily="2" charset="0"/>
              <a:ea typeface="+mn-ea"/>
              <a:cs typeface="+mn-cs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xmlns="" id="{24971CE3-1FA3-49DF-9841-ED510DEF0010}"/>
              </a:ext>
            </a:extLst>
          </p:cNvPr>
          <p:cNvSpPr txBox="1"/>
          <p:nvPr/>
        </p:nvSpPr>
        <p:spPr>
          <a:xfrm>
            <a:off x="597781" y="267707"/>
            <a:ext cx="10858560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/>
            <a:r>
              <a:rPr 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The first step to tracking the impact of </a:t>
            </a:r>
            <a:r>
              <a:rPr lang="en-US" sz="2000" b="1" dirty="0">
                <a:solidFill>
                  <a:srgbClr val="F06236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Value segment transitions </a:t>
            </a:r>
            <a:r>
              <a:rPr 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is to bucket Sodexo’s customers under various engagement levels</a:t>
            </a:r>
            <a:endParaRPr lang="en-US" sz="2000" b="1" dirty="0">
              <a:solidFill>
                <a:srgbClr val="F06236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xmlns="" id="{D4598958-8320-4BA8-8D13-332914BF2EEF}"/>
              </a:ext>
            </a:extLst>
          </p:cNvPr>
          <p:cNvSpPr/>
          <p:nvPr/>
        </p:nvSpPr>
        <p:spPr>
          <a:xfrm>
            <a:off x="1868133" y="1672261"/>
            <a:ext cx="250926" cy="183113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xmlns="" id="{25B80DCF-DCEB-4E7A-82F7-57682A5DDF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9412363"/>
              </p:ext>
            </p:extLst>
          </p:nvPr>
        </p:nvGraphicFramePr>
        <p:xfrm>
          <a:off x="2682072" y="4486944"/>
          <a:ext cx="5918585" cy="17824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14904">
                  <a:extLst>
                    <a:ext uri="{9D8B030D-6E8A-4147-A177-3AD203B41FA5}">
                      <a16:colId xmlns:a16="http://schemas.microsoft.com/office/drawing/2014/main" xmlns="" val="2630587593"/>
                    </a:ext>
                  </a:extLst>
                </a:gridCol>
                <a:gridCol w="2245123">
                  <a:extLst>
                    <a:ext uri="{9D8B030D-6E8A-4147-A177-3AD203B41FA5}">
                      <a16:colId xmlns:a16="http://schemas.microsoft.com/office/drawing/2014/main" xmlns="" val="3998248482"/>
                    </a:ext>
                  </a:extLst>
                </a:gridCol>
                <a:gridCol w="1858558">
                  <a:extLst>
                    <a:ext uri="{9D8B030D-6E8A-4147-A177-3AD203B41FA5}">
                      <a16:colId xmlns:a16="http://schemas.microsoft.com/office/drawing/2014/main" xmlns="" val="4085167869"/>
                    </a:ext>
                  </a:extLst>
                </a:gridCol>
              </a:tblGrid>
              <a:tr h="255415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LOW</a:t>
                      </a:r>
                      <a:endParaRPr lang="en-IN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rgbClr val="0097A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MEDIUM</a:t>
                      </a:r>
                      <a:endParaRPr lang="en-IN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rgbClr val="0097A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HIGH</a:t>
                      </a:r>
                      <a:endParaRPr lang="en-IN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rgbClr val="0097A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7179535"/>
                  </a:ext>
                </a:extLst>
              </a:tr>
              <a:tr h="1416641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916361931"/>
                  </a:ext>
                </a:extLst>
              </a:tr>
            </a:tbl>
          </a:graphicData>
        </a:graphic>
      </p:graphicFrame>
      <p:sp>
        <p:nvSpPr>
          <p:cNvPr id="49" name="Rectangle 48">
            <a:extLst>
              <a:ext uri="{FF2B5EF4-FFF2-40B4-BE49-F238E27FC236}">
                <a16:creationId xmlns:a16="http://schemas.microsoft.com/office/drawing/2014/main" xmlns="" id="{9FA77F09-7E59-4040-A583-B9E130654E7C}"/>
              </a:ext>
            </a:extLst>
          </p:cNvPr>
          <p:cNvSpPr/>
          <p:nvPr/>
        </p:nvSpPr>
        <p:spPr>
          <a:xfrm>
            <a:off x="2691718" y="4801079"/>
            <a:ext cx="1807750" cy="13515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N" sz="1400" dirty="0">
                <a:solidFill>
                  <a:srgbClr val="F06236"/>
                </a:solidFill>
              </a:rPr>
              <a:t>Dormant Customer</a:t>
            </a:r>
          </a:p>
          <a:p>
            <a:pPr>
              <a:lnSpc>
                <a:spcPct val="150000"/>
              </a:lnSpc>
            </a:pPr>
            <a:r>
              <a:rPr lang="en-IN" sz="1400" dirty="0">
                <a:solidFill>
                  <a:srgbClr val="F06236"/>
                </a:solidFill>
              </a:rPr>
              <a:t>Intermittent buyer</a:t>
            </a:r>
          </a:p>
          <a:p>
            <a:pPr>
              <a:lnSpc>
                <a:spcPct val="150000"/>
              </a:lnSpc>
            </a:pPr>
            <a:r>
              <a:rPr lang="en-IN" sz="1400" dirty="0">
                <a:solidFill>
                  <a:srgbClr val="F06236"/>
                </a:solidFill>
              </a:rPr>
              <a:t>Beginners</a:t>
            </a:r>
          </a:p>
          <a:p>
            <a:pPr>
              <a:lnSpc>
                <a:spcPct val="150000"/>
              </a:lnSpc>
            </a:pPr>
            <a:r>
              <a:rPr lang="en-IN" sz="1400" dirty="0">
                <a:solidFill>
                  <a:srgbClr val="F06236"/>
                </a:solidFill>
              </a:rPr>
              <a:t>Potential Churn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xmlns="" id="{24D76F21-56C6-4619-B026-083E9C54B847}"/>
              </a:ext>
            </a:extLst>
          </p:cNvPr>
          <p:cNvSpPr/>
          <p:nvPr/>
        </p:nvSpPr>
        <p:spPr>
          <a:xfrm>
            <a:off x="4469577" y="4801079"/>
            <a:ext cx="2264675" cy="13515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F06236"/>
                </a:solidFill>
              </a:rPr>
              <a:t>Price sensitive buyer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F06236"/>
                </a:solidFill>
              </a:rPr>
              <a:t>Deal seekers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F06236"/>
                </a:solidFill>
              </a:rPr>
              <a:t>Product sensitive customers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F06236"/>
                </a:solidFill>
              </a:rPr>
              <a:t>Specific need customers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xmlns="" id="{85FE52B1-16B7-458B-B119-AB432E9966EC}"/>
              </a:ext>
            </a:extLst>
          </p:cNvPr>
          <p:cNvSpPr/>
          <p:nvPr/>
        </p:nvSpPr>
        <p:spPr>
          <a:xfrm>
            <a:off x="6744744" y="4801079"/>
            <a:ext cx="1997203" cy="13515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F06236"/>
                </a:solidFill>
              </a:rPr>
              <a:t>Bulk buyers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F06236"/>
                </a:solidFill>
              </a:rPr>
              <a:t>Most valued customers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F06236"/>
                </a:solidFill>
              </a:rPr>
              <a:t>Premium product buyers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F06236"/>
                </a:solidFill>
              </a:rPr>
              <a:t>Loyal customers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xmlns="" id="{35A02049-E5D8-4768-B898-5C123D0A93F9}"/>
              </a:ext>
            </a:extLst>
          </p:cNvPr>
          <p:cNvSpPr/>
          <p:nvPr/>
        </p:nvSpPr>
        <p:spPr>
          <a:xfrm rot="16200000">
            <a:off x="1592299" y="5092837"/>
            <a:ext cx="1672056" cy="46026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1">
                    <a:lumMod val="95000"/>
                  </a:schemeClr>
                </a:solidFill>
              </a:rPr>
              <a:t>CUSTOMER SEGMENTS</a:t>
            </a:r>
            <a:endParaRPr lang="en-IN" sz="14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xmlns="" id="{E7ADE961-9C18-46B0-B412-D8A1BA46DEF8}"/>
              </a:ext>
            </a:extLst>
          </p:cNvPr>
          <p:cNvSpPr/>
          <p:nvPr/>
        </p:nvSpPr>
        <p:spPr>
          <a:xfrm>
            <a:off x="4237986" y="4559553"/>
            <a:ext cx="515359" cy="214091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6" name="Arrow: Right 55">
            <a:extLst>
              <a:ext uri="{FF2B5EF4-FFF2-40B4-BE49-F238E27FC236}">
                <a16:creationId xmlns:a16="http://schemas.microsoft.com/office/drawing/2014/main" xmlns="" id="{5301FD5D-141A-4041-A8F9-CA9BBD8B0F16}"/>
              </a:ext>
            </a:extLst>
          </p:cNvPr>
          <p:cNvSpPr/>
          <p:nvPr/>
        </p:nvSpPr>
        <p:spPr>
          <a:xfrm>
            <a:off x="6477134" y="4559552"/>
            <a:ext cx="515359" cy="214091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FF5894A4-34CD-46D0-97E1-27BEF93E8217}"/>
              </a:ext>
            </a:extLst>
          </p:cNvPr>
          <p:cNvSpPr txBox="1"/>
          <p:nvPr/>
        </p:nvSpPr>
        <p:spPr>
          <a:xfrm>
            <a:off x="2233206" y="4179735"/>
            <a:ext cx="18011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accent1"/>
                </a:solidFill>
              </a:rPr>
              <a:t>Engagement Levels</a:t>
            </a:r>
            <a:endParaRPr lang="en-IN" sz="1600" b="1" dirty="0">
              <a:solidFill>
                <a:schemeClr val="accent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61F6BD6E-DE2D-4E04-8267-1EAA6DEFBC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924" y="1285689"/>
            <a:ext cx="1593984" cy="1662690"/>
          </a:xfrm>
          <a:prstGeom prst="rect">
            <a:avLst/>
          </a:prstGeom>
        </p:spPr>
      </p:pic>
      <p:grpSp>
        <p:nvGrpSpPr>
          <p:cNvPr id="54" name="Group 53">
            <a:extLst>
              <a:ext uri="{FF2B5EF4-FFF2-40B4-BE49-F238E27FC236}">
                <a16:creationId xmlns:a16="http://schemas.microsoft.com/office/drawing/2014/main" xmlns="" id="{7F5FE2A1-B24E-4213-B6AB-4FC6521A3C4C}"/>
              </a:ext>
            </a:extLst>
          </p:cNvPr>
          <p:cNvGrpSpPr/>
          <p:nvPr/>
        </p:nvGrpSpPr>
        <p:grpSpPr>
          <a:xfrm>
            <a:off x="2850557" y="1680433"/>
            <a:ext cx="1608984" cy="635034"/>
            <a:chOff x="2395639" y="1375636"/>
            <a:chExt cx="1608984" cy="63503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xmlns="" id="{364F26B0-2ECF-4A04-BA86-38E87489A90B}"/>
                </a:ext>
              </a:extLst>
            </p:cNvPr>
            <p:cNvSpPr/>
            <p:nvPr/>
          </p:nvSpPr>
          <p:spPr>
            <a:xfrm>
              <a:off x="2395639" y="1375636"/>
              <a:ext cx="1608984" cy="63503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xmlns="" id="{25CF3489-CB96-41CB-A34D-5B5B8C3190A2}"/>
                </a:ext>
              </a:extLst>
            </p:cNvPr>
            <p:cNvGrpSpPr/>
            <p:nvPr/>
          </p:nvGrpSpPr>
          <p:grpSpPr>
            <a:xfrm>
              <a:off x="2430930" y="1485103"/>
              <a:ext cx="432000" cy="432000"/>
              <a:chOff x="2430930" y="1392339"/>
              <a:chExt cx="432000" cy="432000"/>
            </a:xfrm>
          </p:grpSpPr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xmlns="" id="{5C17B622-F4BE-4BE4-B1A1-DA58F730D43C}"/>
                  </a:ext>
                </a:extLst>
              </p:cNvPr>
              <p:cNvSpPr/>
              <p:nvPr/>
            </p:nvSpPr>
            <p:spPr>
              <a:xfrm>
                <a:off x="2430930" y="1392339"/>
                <a:ext cx="432000" cy="4320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pic>
            <p:nvPicPr>
              <p:cNvPr id="1026" name="Picture 2" descr="Image result for quantity icon png">
                <a:extLst>
                  <a:ext uri="{FF2B5EF4-FFF2-40B4-BE49-F238E27FC236}">
                    <a16:creationId xmlns:a16="http://schemas.microsoft.com/office/drawing/2014/main" xmlns="" id="{0D4BD59E-C7FD-4FD6-8D80-7F7C38960D0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90711" y="1458547"/>
                <a:ext cx="312439" cy="29958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xmlns="" id="{3470A727-E04F-487A-9FDF-BA878B8FCBD5}"/>
                </a:ext>
              </a:extLst>
            </p:cNvPr>
            <p:cNvSpPr txBox="1"/>
            <p:nvPr/>
          </p:nvSpPr>
          <p:spPr>
            <a:xfrm>
              <a:off x="2964139" y="1466843"/>
              <a:ext cx="103284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Quantity per </a:t>
              </a:r>
            </a:p>
            <a:p>
              <a:r>
                <a:rPr lang="en-US" sz="1200" b="1" dirty="0"/>
                <a:t>transaction</a:t>
              </a:r>
              <a:endParaRPr lang="en-IN" sz="1200" b="1" dirty="0"/>
            </a:p>
          </p:txBody>
        </p:sp>
      </p:grpSp>
      <p:sp>
        <p:nvSpPr>
          <p:cNvPr id="16" name="Multiplication Sign 15">
            <a:extLst>
              <a:ext uri="{FF2B5EF4-FFF2-40B4-BE49-F238E27FC236}">
                <a16:creationId xmlns:a16="http://schemas.microsoft.com/office/drawing/2014/main" xmlns="" id="{A82AE99D-A2D5-4ED4-9DD0-559C28330FBD}"/>
              </a:ext>
            </a:extLst>
          </p:cNvPr>
          <p:cNvSpPr/>
          <p:nvPr/>
        </p:nvSpPr>
        <p:spPr>
          <a:xfrm>
            <a:off x="4477107" y="1833205"/>
            <a:ext cx="172482" cy="214533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6" name="Multiplication Sign 45">
            <a:extLst>
              <a:ext uri="{FF2B5EF4-FFF2-40B4-BE49-F238E27FC236}">
                <a16:creationId xmlns:a16="http://schemas.microsoft.com/office/drawing/2014/main" xmlns="" id="{D79594BB-6219-40CA-9241-50C5A102AD26}"/>
              </a:ext>
            </a:extLst>
          </p:cNvPr>
          <p:cNvSpPr/>
          <p:nvPr/>
        </p:nvSpPr>
        <p:spPr>
          <a:xfrm>
            <a:off x="6293705" y="1830235"/>
            <a:ext cx="172482" cy="214533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7" name="Multiplication Sign 46">
            <a:extLst>
              <a:ext uri="{FF2B5EF4-FFF2-40B4-BE49-F238E27FC236}">
                <a16:creationId xmlns:a16="http://schemas.microsoft.com/office/drawing/2014/main" xmlns="" id="{7AA08C64-F126-4F1B-905E-16B6B849A28D}"/>
              </a:ext>
            </a:extLst>
          </p:cNvPr>
          <p:cNvSpPr/>
          <p:nvPr/>
        </p:nvSpPr>
        <p:spPr>
          <a:xfrm>
            <a:off x="5385286" y="2633881"/>
            <a:ext cx="172482" cy="214533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8" name="Multiplication Sign 47">
            <a:extLst>
              <a:ext uri="{FF2B5EF4-FFF2-40B4-BE49-F238E27FC236}">
                <a16:creationId xmlns:a16="http://schemas.microsoft.com/office/drawing/2014/main" xmlns="" id="{48F6DB3C-CD10-46C3-9A17-62886E7831CC}"/>
              </a:ext>
            </a:extLst>
          </p:cNvPr>
          <p:cNvSpPr/>
          <p:nvPr/>
        </p:nvSpPr>
        <p:spPr>
          <a:xfrm>
            <a:off x="3568448" y="2633881"/>
            <a:ext cx="172482" cy="214533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271A6E39-06C3-4B03-9986-3A9D1E394754}"/>
              </a:ext>
            </a:extLst>
          </p:cNvPr>
          <p:cNvSpPr/>
          <p:nvPr/>
        </p:nvSpPr>
        <p:spPr>
          <a:xfrm>
            <a:off x="2704233" y="1484730"/>
            <a:ext cx="5503207" cy="89841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CC4CB592-84D1-4B38-83A5-D80A3BAC6AAD}"/>
              </a:ext>
            </a:extLst>
          </p:cNvPr>
          <p:cNvSpPr txBox="1"/>
          <p:nvPr/>
        </p:nvSpPr>
        <p:spPr>
          <a:xfrm>
            <a:off x="2772611" y="1437201"/>
            <a:ext cx="15481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accent1"/>
                </a:solidFill>
              </a:rPr>
              <a:t>Value Per Transaction</a:t>
            </a:r>
            <a:endParaRPr lang="en-IN" sz="1200" b="1" dirty="0">
              <a:solidFill>
                <a:schemeClr val="accent1"/>
              </a:solidFill>
            </a:endParaRPr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xmlns="" id="{BD0B60EC-B23F-4C46-86AD-9E549850AF05}"/>
              </a:ext>
            </a:extLst>
          </p:cNvPr>
          <p:cNvSpPr/>
          <p:nvPr/>
        </p:nvSpPr>
        <p:spPr>
          <a:xfrm flipV="1">
            <a:off x="2704233" y="3114121"/>
            <a:ext cx="5503207" cy="512084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xmlns="" id="{665E3167-1AF5-4D69-A443-2D8099EF6085}"/>
              </a:ext>
            </a:extLst>
          </p:cNvPr>
          <p:cNvSpPr txBox="1"/>
          <p:nvPr/>
        </p:nvSpPr>
        <p:spPr>
          <a:xfrm>
            <a:off x="4363486" y="3128682"/>
            <a:ext cx="22250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Purchase Behavior Patterns</a:t>
            </a:r>
            <a:endParaRPr lang="en-IN" sz="1400" b="1" dirty="0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xmlns="" id="{C535819C-36A2-4B7B-A349-12C1D32E2BF5}"/>
              </a:ext>
            </a:extLst>
          </p:cNvPr>
          <p:cNvGrpSpPr/>
          <p:nvPr/>
        </p:nvGrpSpPr>
        <p:grpSpPr>
          <a:xfrm>
            <a:off x="4667155" y="1680433"/>
            <a:ext cx="1608984" cy="635034"/>
            <a:chOff x="4239596" y="1375636"/>
            <a:chExt cx="1608984" cy="635034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xmlns="" id="{4D7F12D4-4ADE-4235-A86A-E15F4FF17C5A}"/>
                </a:ext>
              </a:extLst>
            </p:cNvPr>
            <p:cNvSpPr/>
            <p:nvPr/>
          </p:nvSpPr>
          <p:spPr>
            <a:xfrm>
              <a:off x="4239596" y="1375636"/>
              <a:ext cx="1608984" cy="63503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xmlns="" id="{0E6A23ED-34FE-4D77-898A-17515B2E12C6}"/>
                </a:ext>
              </a:extLst>
            </p:cNvPr>
            <p:cNvSpPr txBox="1"/>
            <p:nvPr/>
          </p:nvSpPr>
          <p:spPr>
            <a:xfrm>
              <a:off x="4808096" y="1466843"/>
              <a:ext cx="8388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Variety of </a:t>
              </a:r>
            </a:p>
            <a:p>
              <a:r>
                <a:rPr lang="en-US" sz="1200" b="1" dirty="0"/>
                <a:t>purchase</a:t>
              </a:r>
              <a:endParaRPr lang="en-IN" sz="1200" b="1" dirty="0"/>
            </a:p>
          </p:txBody>
        </p: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xmlns="" id="{A441B119-E073-4DD1-A375-F811F533D0DD}"/>
                </a:ext>
              </a:extLst>
            </p:cNvPr>
            <p:cNvGrpSpPr/>
            <p:nvPr/>
          </p:nvGrpSpPr>
          <p:grpSpPr>
            <a:xfrm>
              <a:off x="4274887" y="1485103"/>
              <a:ext cx="432000" cy="432000"/>
              <a:chOff x="4274887" y="1392339"/>
              <a:chExt cx="432000" cy="432000"/>
            </a:xfrm>
          </p:grpSpPr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xmlns="" id="{3192A526-ADEE-44F9-B612-9DDEEB7247C3}"/>
                  </a:ext>
                </a:extLst>
              </p:cNvPr>
              <p:cNvSpPr/>
              <p:nvPr/>
            </p:nvSpPr>
            <p:spPr>
              <a:xfrm>
                <a:off x="4274887" y="1392339"/>
                <a:ext cx="432000" cy="4320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pic>
            <p:nvPicPr>
              <p:cNvPr id="1028" name="Picture 4" descr="Image result for nestle water bottles">
                <a:extLst>
                  <a:ext uri="{FF2B5EF4-FFF2-40B4-BE49-F238E27FC236}">
                    <a16:creationId xmlns:a16="http://schemas.microsoft.com/office/drawing/2014/main" xmlns="" id="{C0AE9C57-56C4-4AB9-85DB-B39180D4246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74717" y="1446371"/>
                <a:ext cx="232341" cy="32393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xmlns="" id="{669F6BAB-0912-48C6-A50F-081F099466FB}"/>
              </a:ext>
            </a:extLst>
          </p:cNvPr>
          <p:cNvGrpSpPr/>
          <p:nvPr/>
        </p:nvGrpSpPr>
        <p:grpSpPr>
          <a:xfrm>
            <a:off x="6483754" y="1680433"/>
            <a:ext cx="1608984" cy="635034"/>
            <a:chOff x="6201113" y="1375636"/>
            <a:chExt cx="1608984" cy="635034"/>
          </a:xfrm>
        </p:grpSpPr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xmlns="" id="{78F3334A-8B24-460C-A8F6-7E120ED38918}"/>
                </a:ext>
              </a:extLst>
            </p:cNvPr>
            <p:cNvSpPr/>
            <p:nvPr/>
          </p:nvSpPr>
          <p:spPr>
            <a:xfrm>
              <a:off x="6201113" y="1375636"/>
              <a:ext cx="1608984" cy="63503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xmlns="" id="{D1470E53-4CB6-46CD-B0A2-5D3275AF1E9A}"/>
                </a:ext>
              </a:extLst>
            </p:cNvPr>
            <p:cNvSpPr txBox="1"/>
            <p:nvPr/>
          </p:nvSpPr>
          <p:spPr>
            <a:xfrm>
              <a:off x="6769613" y="1466843"/>
              <a:ext cx="101271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Avg. Price of </a:t>
              </a:r>
            </a:p>
            <a:p>
              <a:r>
                <a:rPr lang="en-US" sz="1200" b="1" dirty="0"/>
                <a:t>The Product</a:t>
              </a:r>
              <a:endParaRPr lang="en-IN" sz="1200" b="1" dirty="0"/>
            </a:p>
          </p:txBody>
        </p: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xmlns="" id="{EA714B58-D033-4268-AD8E-C98B52DD8AA7}"/>
                </a:ext>
              </a:extLst>
            </p:cNvPr>
            <p:cNvGrpSpPr/>
            <p:nvPr/>
          </p:nvGrpSpPr>
          <p:grpSpPr>
            <a:xfrm>
              <a:off x="6236404" y="1485103"/>
              <a:ext cx="432000" cy="432000"/>
              <a:chOff x="6236404" y="1392339"/>
              <a:chExt cx="432000" cy="432000"/>
            </a:xfrm>
          </p:grpSpPr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xmlns="" id="{012F2ECA-AF09-40BF-9725-6F7C15844DA2}"/>
                  </a:ext>
                </a:extLst>
              </p:cNvPr>
              <p:cNvSpPr/>
              <p:nvPr/>
            </p:nvSpPr>
            <p:spPr>
              <a:xfrm>
                <a:off x="6236404" y="1392339"/>
                <a:ext cx="432000" cy="4320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pic>
            <p:nvPicPr>
              <p:cNvPr id="1030" name="Picture 6" descr="Image result for price tag icon png">
                <a:extLst>
                  <a:ext uri="{FF2B5EF4-FFF2-40B4-BE49-F238E27FC236}">
                    <a16:creationId xmlns:a16="http://schemas.microsoft.com/office/drawing/2014/main" xmlns="" id="{F0AE582E-9799-48F2-857D-905815C5DFD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329580" y="1485402"/>
                <a:ext cx="245648" cy="2458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xmlns="" id="{8A7581AF-0B71-4795-93EC-EB3CCD0CABE6}"/>
              </a:ext>
            </a:extLst>
          </p:cNvPr>
          <p:cNvGrpSpPr/>
          <p:nvPr/>
        </p:nvGrpSpPr>
        <p:grpSpPr>
          <a:xfrm>
            <a:off x="3758616" y="2423630"/>
            <a:ext cx="1608984" cy="635034"/>
            <a:chOff x="9203028" y="1691535"/>
            <a:chExt cx="1608984" cy="635034"/>
          </a:xfrm>
        </p:grpSpPr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xmlns="" id="{E45C7FE1-ED5A-419C-8C1B-8F38D66E847D}"/>
                </a:ext>
              </a:extLst>
            </p:cNvPr>
            <p:cNvSpPr/>
            <p:nvPr/>
          </p:nvSpPr>
          <p:spPr>
            <a:xfrm>
              <a:off x="9203028" y="1691535"/>
              <a:ext cx="1608984" cy="63503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xmlns="" id="{D5B75D01-20C8-4163-ABB1-67773A432D5F}"/>
                </a:ext>
              </a:extLst>
            </p:cNvPr>
            <p:cNvSpPr txBox="1"/>
            <p:nvPr/>
          </p:nvSpPr>
          <p:spPr>
            <a:xfrm>
              <a:off x="9771528" y="1782742"/>
              <a:ext cx="101091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Engagement </a:t>
              </a:r>
            </a:p>
            <a:p>
              <a:r>
                <a:rPr lang="en-US" sz="1200" b="1" dirty="0"/>
                <a:t>age</a:t>
              </a:r>
              <a:endParaRPr lang="en-IN" sz="1200" b="1" dirty="0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xmlns="" id="{F9394A03-7F92-43BC-9554-E6D26B70A962}"/>
                </a:ext>
              </a:extLst>
            </p:cNvPr>
            <p:cNvSpPr/>
            <p:nvPr/>
          </p:nvSpPr>
          <p:spPr>
            <a:xfrm>
              <a:off x="9238319" y="1801002"/>
              <a:ext cx="432000" cy="432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pic>
          <p:nvPicPr>
            <p:cNvPr id="91" name="Picture 16" descr="Image result for high value customer icon png">
              <a:extLst>
                <a:ext uri="{FF2B5EF4-FFF2-40B4-BE49-F238E27FC236}">
                  <a16:creationId xmlns:a16="http://schemas.microsoft.com/office/drawing/2014/main" xmlns="" id="{D45A64B1-B607-4874-8916-6F7C8D649D9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email">
              <a:biLevel thresh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01629" y="1864312"/>
              <a:ext cx="305381" cy="3053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xmlns="" id="{0C8F4C8D-32CC-4EC7-8F7E-481C7D93754D}"/>
              </a:ext>
            </a:extLst>
          </p:cNvPr>
          <p:cNvGrpSpPr/>
          <p:nvPr/>
        </p:nvGrpSpPr>
        <p:grpSpPr>
          <a:xfrm>
            <a:off x="5575454" y="2423630"/>
            <a:ext cx="1608984" cy="635034"/>
            <a:chOff x="9050628" y="1539135"/>
            <a:chExt cx="1608984" cy="635034"/>
          </a:xfrm>
        </p:grpSpPr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xmlns="" id="{0CC69B9B-D2D2-46BF-9A74-2DDF7F3230AB}"/>
                </a:ext>
              </a:extLst>
            </p:cNvPr>
            <p:cNvSpPr/>
            <p:nvPr/>
          </p:nvSpPr>
          <p:spPr>
            <a:xfrm>
              <a:off x="9050628" y="1539135"/>
              <a:ext cx="1608984" cy="63503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xmlns="" id="{14C25B69-DFAE-4EF9-91BB-545480D59C3E}"/>
                </a:ext>
              </a:extLst>
            </p:cNvPr>
            <p:cNvSpPr txBox="1"/>
            <p:nvPr/>
          </p:nvSpPr>
          <p:spPr>
            <a:xfrm>
              <a:off x="9619128" y="1630342"/>
              <a:ext cx="101489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Frequency of</a:t>
              </a:r>
            </a:p>
            <a:p>
              <a:r>
                <a:rPr lang="en-US" sz="1200" b="1" dirty="0"/>
                <a:t>Purchase</a:t>
              </a:r>
              <a:endParaRPr lang="en-IN" sz="1200" b="1" dirty="0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xmlns="" id="{D98C21D0-E699-4B93-AA68-5395424B7014}"/>
                </a:ext>
              </a:extLst>
            </p:cNvPr>
            <p:cNvSpPr/>
            <p:nvPr/>
          </p:nvSpPr>
          <p:spPr>
            <a:xfrm>
              <a:off x="9085919" y="1648602"/>
              <a:ext cx="432000" cy="432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pic>
          <p:nvPicPr>
            <p:cNvPr id="1034" name="Picture 10" descr="Image result for frequency icon png">
              <a:extLst>
                <a:ext uri="{FF2B5EF4-FFF2-40B4-BE49-F238E27FC236}">
                  <a16:creationId xmlns:a16="http://schemas.microsoft.com/office/drawing/2014/main" xmlns="" id="{BCE66000-4604-4FA0-8ACD-0E37A33FB55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40061" y="1702744"/>
              <a:ext cx="323717" cy="3237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99" name="Picture 4" descr="Related image">
            <a:extLst>
              <a:ext uri="{FF2B5EF4-FFF2-40B4-BE49-F238E27FC236}">
                <a16:creationId xmlns:a16="http://schemas.microsoft.com/office/drawing/2014/main" xmlns="" id="{6EFF62D7-F324-4F1B-9064-DDDDF43186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email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3933" y="3384520"/>
            <a:ext cx="1361693" cy="9043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0" name="Rectangle 99">
            <a:extLst>
              <a:ext uri="{FF2B5EF4-FFF2-40B4-BE49-F238E27FC236}">
                <a16:creationId xmlns:a16="http://schemas.microsoft.com/office/drawing/2014/main" xmlns="" id="{53FEC489-A066-4F9D-9D12-D332622FC98B}"/>
              </a:ext>
            </a:extLst>
          </p:cNvPr>
          <p:cNvSpPr/>
          <p:nvPr/>
        </p:nvSpPr>
        <p:spPr>
          <a:xfrm>
            <a:off x="3621209" y="3590780"/>
            <a:ext cx="1409522" cy="49186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Rule based classification model</a:t>
            </a:r>
          </a:p>
        </p:txBody>
      </p:sp>
      <p:sp>
        <p:nvSpPr>
          <p:cNvPr id="101" name="Arrow: Right 100">
            <a:extLst>
              <a:ext uri="{FF2B5EF4-FFF2-40B4-BE49-F238E27FC236}">
                <a16:creationId xmlns:a16="http://schemas.microsoft.com/office/drawing/2014/main" xmlns="" id="{AEEBF044-84BF-4E5B-B8AB-1CFC732E55CA}"/>
              </a:ext>
            </a:extLst>
          </p:cNvPr>
          <p:cNvSpPr/>
          <p:nvPr/>
        </p:nvSpPr>
        <p:spPr>
          <a:xfrm rot="5400000">
            <a:off x="5304026" y="4169326"/>
            <a:ext cx="303621" cy="268095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xmlns="" id="{2167E501-D4A5-49C8-A7B7-CB89344C25A2}"/>
              </a:ext>
            </a:extLst>
          </p:cNvPr>
          <p:cNvSpPr/>
          <p:nvPr/>
        </p:nvSpPr>
        <p:spPr>
          <a:xfrm>
            <a:off x="9006362" y="1132404"/>
            <a:ext cx="2852270" cy="507067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6" name="TextBox 2">
            <a:extLst>
              <a:ext uri="{FF2B5EF4-FFF2-40B4-BE49-F238E27FC236}">
                <a16:creationId xmlns:a16="http://schemas.microsoft.com/office/drawing/2014/main" xmlns="" id="{F9304FEB-8405-4947-84B7-DD33E2482D51}"/>
              </a:ext>
            </a:extLst>
          </p:cNvPr>
          <p:cNvSpPr txBox="1"/>
          <p:nvPr/>
        </p:nvSpPr>
        <p:spPr>
          <a:xfrm>
            <a:off x="3216098" y="1045655"/>
            <a:ext cx="4752177" cy="307777"/>
          </a:xfrm>
          <a:prstGeom prst="rect">
            <a:avLst/>
          </a:prstGeom>
          <a:solidFill>
            <a:srgbClr val="F79646">
              <a:lumMod val="60000"/>
              <a:lumOff val="40000"/>
            </a:srgbClr>
          </a:solidFill>
          <a:ln w="2857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CREATION OF CUSTOMER SEGMENTS FROM DATA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7" name="TextBox 2">
            <a:extLst>
              <a:ext uri="{FF2B5EF4-FFF2-40B4-BE49-F238E27FC236}">
                <a16:creationId xmlns:a16="http://schemas.microsoft.com/office/drawing/2014/main" xmlns="" id="{DB8FE805-A637-46E0-B0A5-BEF7B62BF212}"/>
              </a:ext>
            </a:extLst>
          </p:cNvPr>
          <p:cNvSpPr txBox="1"/>
          <p:nvPr/>
        </p:nvSpPr>
        <p:spPr>
          <a:xfrm>
            <a:off x="9424804" y="1045655"/>
            <a:ext cx="2015386" cy="307777"/>
          </a:xfrm>
          <a:prstGeom prst="rect">
            <a:avLst/>
          </a:prstGeom>
          <a:solidFill>
            <a:srgbClr val="F79646">
              <a:lumMod val="60000"/>
              <a:lumOff val="40000"/>
            </a:srgbClr>
          </a:solidFill>
          <a:ln w="2857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ILLUSTRATIVE SAMPLES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mc:AlternateContent xmlns:mc="http://schemas.openxmlformats.org/markup-compatibility/2006">
        <mc:Choice xmlns:pslz="http://schemas.microsoft.com/office/powerpoint/2016/slidezoom" xmlns="" Requires="pslz">
          <p:graphicFrame>
            <p:nvGraphicFramePr>
              <p:cNvPr id="93" name="Slide Zoom 92">
                <a:extLst>
                  <a:ext uri="{FF2B5EF4-FFF2-40B4-BE49-F238E27FC236}">
                    <a16:creationId xmlns:a16="http://schemas.microsoft.com/office/drawing/2014/main" id="{8AA67D4E-1239-4EFD-92DC-EBC1BC9F469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94384440"/>
                  </p:ext>
                </p:extLst>
              </p:nvPr>
            </p:nvGraphicFramePr>
            <p:xfrm>
              <a:off x="9172993" y="2125234"/>
              <a:ext cx="2519008" cy="1416942"/>
            </p:xfrm>
            <a:graphic>
              <a:graphicData uri="http://schemas.microsoft.com/office/powerpoint/2016/slidezoom">
                <pslz:sldZm>
                  <pslz:sldZmObj sldId="1188" cId="3516147754">
                    <pslz:zmPr id="{1833C6FE-528E-445C-89B8-C4A594A3B254}" returnToParent="0" transitionDur="1000">
                      <p166:blipFill xmlns:p166="http://schemas.microsoft.com/office/powerpoint/2016/6/main">
                        <a:blip r:embed="rId11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519008" cy="1416942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93" name="Slide Zoom 92">
                <a:hlinkClick r:id="rId12" action="ppaction://hlinksldjump"/>
                <a:extLst>
                  <a:ext uri="{FF2B5EF4-FFF2-40B4-BE49-F238E27FC236}">
                    <a16:creationId xmlns:a16="http://schemas.microsoft.com/office/drawing/2014/main" xmlns="" xmlns:pslz="http://schemas.microsoft.com/office/powerpoint/2016/slidezoom" id="{8AA67D4E-1239-4EFD-92DC-EBC1BC9F469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172993" y="2125234"/>
                <a:ext cx="2519008" cy="1416942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xmlns="" Requires="pslz">
          <p:graphicFrame>
            <p:nvGraphicFramePr>
              <p:cNvPr id="120" name="Slide Zoom 119">
                <a:extLst>
                  <a:ext uri="{FF2B5EF4-FFF2-40B4-BE49-F238E27FC236}">
                    <a16:creationId xmlns:a16="http://schemas.microsoft.com/office/drawing/2014/main" id="{AFD8F9C3-36C7-4568-8834-53EFF913231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453748031"/>
                  </p:ext>
                </p:extLst>
              </p:nvPr>
            </p:nvGraphicFramePr>
            <p:xfrm>
              <a:off x="9172993" y="4481754"/>
              <a:ext cx="2519008" cy="1416942"/>
            </p:xfrm>
            <a:graphic>
              <a:graphicData uri="http://schemas.microsoft.com/office/powerpoint/2016/slidezoom">
                <pslz:sldZm>
                  <pslz:sldZmObj sldId="1187" cId="3295016531">
                    <pslz:zmPr id="{93080FAB-8702-4DC5-BF72-AA837FD3970D}" returnToParent="0" transitionDur="1000">
                      <p166:blipFill xmlns:p166="http://schemas.microsoft.com/office/powerpoint/2016/6/main">
                        <a:blip r:embed="rId1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519008" cy="1416942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120" name="Slide Zoom 119">
                <a:hlinkClick r:id="rId15" action="ppaction://hlinksldjump"/>
                <a:extLst>
                  <a:ext uri="{FF2B5EF4-FFF2-40B4-BE49-F238E27FC236}">
                    <a16:creationId xmlns:a16="http://schemas.microsoft.com/office/drawing/2014/main" xmlns="" xmlns:pslz="http://schemas.microsoft.com/office/powerpoint/2016/slidezoom" id="{AFD8F9C3-36C7-4568-8834-53EFF913231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9172993" y="4481754"/>
                <a:ext cx="2519008" cy="1416942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sp>
        <p:nvSpPr>
          <p:cNvPr id="140" name="Rectangle: Rounded Corners 139">
            <a:extLst>
              <a:ext uri="{FF2B5EF4-FFF2-40B4-BE49-F238E27FC236}">
                <a16:creationId xmlns:a16="http://schemas.microsoft.com/office/drawing/2014/main" xmlns="" id="{E15DDA97-093C-49B0-AD99-AAA26B19D23F}"/>
              </a:ext>
            </a:extLst>
          </p:cNvPr>
          <p:cNvSpPr/>
          <p:nvPr/>
        </p:nvSpPr>
        <p:spPr>
          <a:xfrm>
            <a:off x="2733174" y="5228965"/>
            <a:ext cx="1523138" cy="257580"/>
          </a:xfrm>
          <a:prstGeom prst="roundRect">
            <a:avLst/>
          </a:prstGeom>
          <a:noFill/>
          <a:ln w="1905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41" name="Rectangle: Rounded Corners 140">
            <a:extLst>
              <a:ext uri="{FF2B5EF4-FFF2-40B4-BE49-F238E27FC236}">
                <a16:creationId xmlns:a16="http://schemas.microsoft.com/office/drawing/2014/main" xmlns="" id="{55ED2277-530D-434D-9CD3-C714F7F39B7B}"/>
              </a:ext>
            </a:extLst>
          </p:cNvPr>
          <p:cNvSpPr/>
          <p:nvPr/>
        </p:nvSpPr>
        <p:spPr>
          <a:xfrm>
            <a:off x="4535475" y="5228965"/>
            <a:ext cx="1523138" cy="257580"/>
          </a:xfrm>
          <a:prstGeom prst="roundRect">
            <a:avLst/>
          </a:prstGeom>
          <a:noFill/>
          <a:ln w="1905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xmlns="" id="{C9B5C4B3-B979-456D-A7DA-D5380C0361F0}"/>
              </a:ext>
            </a:extLst>
          </p:cNvPr>
          <p:cNvCxnSpPr>
            <a:cxnSpLocks/>
            <a:stCxn id="140" idx="3"/>
            <a:endCxn id="93" idx="1"/>
          </p:cNvCxnSpPr>
          <p:nvPr/>
        </p:nvCxnSpPr>
        <p:spPr>
          <a:xfrm flipV="1">
            <a:off x="4256312" y="2833705"/>
            <a:ext cx="4916681" cy="2524050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xmlns="" id="{EE8C87F4-AFAC-4D35-8132-5A75194D5A97}"/>
              </a:ext>
            </a:extLst>
          </p:cNvPr>
          <p:cNvCxnSpPr>
            <a:cxnSpLocks/>
            <a:stCxn id="141" idx="3"/>
            <a:endCxn id="120" idx="1"/>
          </p:cNvCxnSpPr>
          <p:nvPr/>
        </p:nvCxnSpPr>
        <p:spPr>
          <a:xfrm flipV="1">
            <a:off x="6058613" y="5190225"/>
            <a:ext cx="3114380" cy="167530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0" name="TextBox 149">
            <a:extLst>
              <a:ext uri="{FF2B5EF4-FFF2-40B4-BE49-F238E27FC236}">
                <a16:creationId xmlns:a16="http://schemas.microsoft.com/office/drawing/2014/main" xmlns="" id="{E3BAA245-501D-434A-8B0B-7CD2C849C6CE}"/>
              </a:ext>
            </a:extLst>
          </p:cNvPr>
          <p:cNvSpPr txBox="1"/>
          <p:nvPr/>
        </p:nvSpPr>
        <p:spPr>
          <a:xfrm>
            <a:off x="9354405" y="1620315"/>
            <a:ext cx="2247422" cy="46166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b="1" dirty="0"/>
              <a:t>Intermittent buyers display an ad hoc purchasing pattern</a:t>
            </a:r>
            <a:endParaRPr lang="en-IN" sz="1200" b="1" dirty="0"/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xmlns="" id="{9A7A1C76-7BA8-48D8-8266-7ED5567CA6D0}"/>
              </a:ext>
            </a:extLst>
          </p:cNvPr>
          <p:cNvSpPr txBox="1"/>
          <p:nvPr/>
        </p:nvSpPr>
        <p:spPr>
          <a:xfrm>
            <a:off x="9354405" y="3972579"/>
            <a:ext cx="2247422" cy="46166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b="1" dirty="0"/>
              <a:t>Deal seekers display higher activity during promotions</a:t>
            </a:r>
            <a:endParaRPr lang="en-IN" sz="1200" b="1" dirty="0"/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xmlns="" id="{C8A37BAF-D765-414A-85B9-318EC8AB30FA}"/>
              </a:ext>
            </a:extLst>
          </p:cNvPr>
          <p:cNvSpPr/>
          <p:nvPr/>
        </p:nvSpPr>
        <p:spPr>
          <a:xfrm>
            <a:off x="7793906" y="29897"/>
            <a:ext cx="4205302" cy="193791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VALUE SEGMENT TRANSITIONS</a:t>
            </a:r>
          </a:p>
        </p:txBody>
      </p:sp>
    </p:spTree>
    <p:extLst>
      <p:ext uri="{BB962C8B-B14F-4D97-AF65-F5344CB8AC3E}">
        <p14:creationId xmlns:p14="http://schemas.microsoft.com/office/powerpoint/2010/main" val="2090267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xmlns="" id="{602ABEE9-FBC5-4071-9419-E9D8B7E2A0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490" y="1147763"/>
            <a:ext cx="6419644" cy="3133616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xmlns="" id="{DFF740E9-4BFA-5C4E-9200-A5AD8A820CF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0886" y="6146800"/>
            <a:ext cx="11468100" cy="71120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xmlns="" id="{7C7B52B2-336B-5145-8AD6-4F2B2E90863F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90266" y="6469094"/>
            <a:ext cx="830444" cy="184010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xmlns="" id="{9D4D6394-1474-3B47-BAAF-0527806B002F}"/>
              </a:ext>
            </a:extLst>
          </p:cNvPr>
          <p:cNvSpPr/>
          <p:nvPr/>
        </p:nvSpPr>
        <p:spPr>
          <a:xfrm>
            <a:off x="298956" y="252298"/>
            <a:ext cx="192534" cy="615553"/>
          </a:xfrm>
          <a:prstGeom prst="rect">
            <a:avLst/>
          </a:prstGeom>
          <a:solidFill>
            <a:srgbClr val="F062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xmlns="" id="{3229B31C-3962-4C43-A6F9-EAC0F8ECE31D}"/>
              </a:ext>
            </a:extLst>
          </p:cNvPr>
          <p:cNvSpPr txBox="1"/>
          <p:nvPr/>
        </p:nvSpPr>
        <p:spPr>
          <a:xfrm>
            <a:off x="11420055" y="6431211"/>
            <a:ext cx="4545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fld id="{4C9CDA71-FC91-4449-8F91-998DD94BE563}" type="slidenum"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Helvetica" pitchFamily="2" charset="0"/>
                <a:ea typeface="Verdana" pitchFamily="34" charset="0"/>
                <a:cs typeface="Verdana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Helvetica" pitchFamily="2" charset="0"/>
              <a:ea typeface="+mn-ea"/>
              <a:cs typeface="+mn-cs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xmlns="" id="{24971CE3-1FA3-49DF-9841-ED510DEF0010}"/>
              </a:ext>
            </a:extLst>
          </p:cNvPr>
          <p:cNvSpPr txBox="1"/>
          <p:nvPr/>
        </p:nvSpPr>
        <p:spPr>
          <a:xfrm>
            <a:off x="597781" y="267707"/>
            <a:ext cx="1085856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/>
            <a:r>
              <a:rPr 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Type of customers who can be classified as </a:t>
            </a:r>
            <a:r>
              <a:rPr lang="en-US" sz="2000" b="1" dirty="0">
                <a:solidFill>
                  <a:srgbClr val="F06236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Intermittent Buyers</a:t>
            </a:r>
            <a:r>
              <a:rPr 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and rules to identify them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xmlns="" id="{7FB4096E-3227-4AA8-9CDB-9839C53F2135}"/>
              </a:ext>
            </a:extLst>
          </p:cNvPr>
          <p:cNvSpPr/>
          <p:nvPr/>
        </p:nvSpPr>
        <p:spPr>
          <a:xfrm>
            <a:off x="2041984" y="3595650"/>
            <a:ext cx="273823" cy="603513"/>
          </a:xfrm>
          <a:prstGeom prst="rect">
            <a:avLst/>
          </a:prstGeom>
          <a:noFill/>
          <a:ln w="34925">
            <a:solidFill>
              <a:srgbClr val="C55A1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xmlns="" id="{DA354C7C-CF37-494E-BF05-C6001A8FD4AA}"/>
              </a:ext>
            </a:extLst>
          </p:cNvPr>
          <p:cNvSpPr/>
          <p:nvPr/>
        </p:nvSpPr>
        <p:spPr>
          <a:xfrm>
            <a:off x="3201551" y="3595650"/>
            <a:ext cx="273823" cy="603513"/>
          </a:xfrm>
          <a:prstGeom prst="rect">
            <a:avLst/>
          </a:prstGeom>
          <a:noFill/>
          <a:ln w="34925">
            <a:solidFill>
              <a:srgbClr val="C55A1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xmlns="" id="{DD20EF9A-9F8F-416C-AC69-E9D425445979}"/>
              </a:ext>
            </a:extLst>
          </p:cNvPr>
          <p:cNvSpPr/>
          <p:nvPr/>
        </p:nvSpPr>
        <p:spPr>
          <a:xfrm>
            <a:off x="3939597" y="3595650"/>
            <a:ext cx="440996" cy="603513"/>
          </a:xfrm>
          <a:prstGeom prst="rect">
            <a:avLst/>
          </a:prstGeom>
          <a:noFill/>
          <a:ln w="34925">
            <a:solidFill>
              <a:srgbClr val="C55A1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xmlns="" id="{C3BBB317-3C9E-40A8-95E3-209E9A16DD0B}"/>
              </a:ext>
            </a:extLst>
          </p:cNvPr>
          <p:cNvSpPr/>
          <p:nvPr/>
        </p:nvSpPr>
        <p:spPr>
          <a:xfrm>
            <a:off x="5321896" y="3595650"/>
            <a:ext cx="273823" cy="603513"/>
          </a:xfrm>
          <a:prstGeom prst="rect">
            <a:avLst/>
          </a:prstGeom>
          <a:noFill/>
          <a:ln w="34925">
            <a:solidFill>
              <a:srgbClr val="C55A1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xmlns="" id="{221B4C24-FD2C-4774-89AB-95BE88535D51}"/>
              </a:ext>
            </a:extLst>
          </p:cNvPr>
          <p:cNvSpPr txBox="1"/>
          <p:nvPr/>
        </p:nvSpPr>
        <p:spPr>
          <a:xfrm>
            <a:off x="6230007" y="1582994"/>
            <a:ext cx="1131895" cy="81787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95000"/>
                  </a:schemeClr>
                </a:solidFill>
              </a:rPr>
              <a:t>Non-uniform revenue</a:t>
            </a:r>
          </a:p>
          <a:p>
            <a:pPr algn="ctr"/>
            <a:r>
              <a:rPr lang="en-US" sz="1200" dirty="0">
                <a:solidFill>
                  <a:schemeClr val="bg1">
                    <a:lumMod val="95000"/>
                  </a:schemeClr>
                </a:solidFill>
              </a:rPr>
              <a:t>pattern</a:t>
            </a:r>
            <a:endParaRPr lang="en-IN" sz="12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xmlns="" id="{215FC7A2-C264-4E48-BE4B-A52F6EB1A108}"/>
              </a:ext>
            </a:extLst>
          </p:cNvPr>
          <p:cNvSpPr/>
          <p:nvPr/>
        </p:nvSpPr>
        <p:spPr>
          <a:xfrm>
            <a:off x="1788117" y="1699679"/>
            <a:ext cx="3948824" cy="1069159"/>
          </a:xfrm>
          <a:prstGeom prst="rect">
            <a:avLst/>
          </a:prstGeom>
          <a:noFill/>
          <a:ln w="34925">
            <a:solidFill>
              <a:schemeClr val="accent4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xmlns="" id="{7D9FA937-5A77-43D9-B85F-A33E0CDEA4CA}"/>
              </a:ext>
            </a:extLst>
          </p:cNvPr>
          <p:cNvSpPr txBox="1"/>
          <p:nvPr/>
        </p:nvSpPr>
        <p:spPr>
          <a:xfrm>
            <a:off x="2773219" y="4772530"/>
            <a:ext cx="1822929" cy="27699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95000"/>
                  </a:schemeClr>
                </a:solidFill>
              </a:rPr>
              <a:t>Ad hoc buying pattern</a:t>
            </a:r>
            <a:endParaRPr lang="en-IN" sz="12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xmlns="" id="{6150B05C-A865-4BC3-BF94-91A8694EB389}"/>
              </a:ext>
            </a:extLst>
          </p:cNvPr>
          <p:cNvCxnSpPr>
            <a:stCxn id="72" idx="3"/>
            <a:endCxn id="69" idx="2"/>
          </p:cNvCxnSpPr>
          <p:nvPr/>
        </p:nvCxnSpPr>
        <p:spPr>
          <a:xfrm>
            <a:off x="5736941" y="2234259"/>
            <a:ext cx="1059014" cy="166605"/>
          </a:xfrm>
          <a:prstGeom prst="bentConnector4">
            <a:avLst>
              <a:gd name="adj1" fmla="val 23279"/>
              <a:gd name="adj2" fmla="val 237211"/>
            </a:avLst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ctor: Elbow 77">
            <a:extLst>
              <a:ext uri="{FF2B5EF4-FFF2-40B4-BE49-F238E27FC236}">
                <a16:creationId xmlns:a16="http://schemas.microsoft.com/office/drawing/2014/main" xmlns="" id="{A49D5B3E-6C3A-422F-979B-9473508D600B}"/>
              </a:ext>
            </a:extLst>
          </p:cNvPr>
          <p:cNvCxnSpPr>
            <a:cxnSpLocks/>
            <a:stCxn id="64" idx="2"/>
            <a:endCxn id="76" idx="0"/>
          </p:cNvCxnSpPr>
          <p:nvPr/>
        </p:nvCxnSpPr>
        <p:spPr>
          <a:xfrm rot="16200000" flipH="1">
            <a:off x="2645107" y="3732952"/>
            <a:ext cx="573367" cy="1505788"/>
          </a:xfrm>
          <a:prstGeom prst="bentConnector3">
            <a:avLst>
              <a:gd name="adj1" fmla="val 50000"/>
            </a:avLst>
          </a:prstGeom>
          <a:ln w="38100">
            <a:solidFill>
              <a:srgbClr val="C55A1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nector: Elbow 78">
            <a:extLst>
              <a:ext uri="{FF2B5EF4-FFF2-40B4-BE49-F238E27FC236}">
                <a16:creationId xmlns:a16="http://schemas.microsoft.com/office/drawing/2014/main" xmlns="" id="{B1A95AC8-684B-4FD1-9FFB-03A01F58F309}"/>
              </a:ext>
            </a:extLst>
          </p:cNvPr>
          <p:cNvCxnSpPr>
            <a:cxnSpLocks/>
            <a:stCxn id="65" idx="2"/>
            <a:endCxn id="76" idx="0"/>
          </p:cNvCxnSpPr>
          <p:nvPr/>
        </p:nvCxnSpPr>
        <p:spPr>
          <a:xfrm rot="16200000" flipH="1">
            <a:off x="3224890" y="4312735"/>
            <a:ext cx="573367" cy="346221"/>
          </a:xfrm>
          <a:prstGeom prst="bentConnector3">
            <a:avLst>
              <a:gd name="adj1" fmla="val 50000"/>
            </a:avLst>
          </a:prstGeom>
          <a:ln w="38100">
            <a:solidFill>
              <a:srgbClr val="C55A1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or: Elbow 79">
            <a:extLst>
              <a:ext uri="{FF2B5EF4-FFF2-40B4-BE49-F238E27FC236}">
                <a16:creationId xmlns:a16="http://schemas.microsoft.com/office/drawing/2014/main" xmlns="" id="{A1765F9F-3BB0-4022-AAA8-61F39E65972C}"/>
              </a:ext>
            </a:extLst>
          </p:cNvPr>
          <p:cNvCxnSpPr>
            <a:cxnSpLocks/>
            <a:stCxn id="66" idx="2"/>
            <a:endCxn id="76" idx="0"/>
          </p:cNvCxnSpPr>
          <p:nvPr/>
        </p:nvCxnSpPr>
        <p:spPr>
          <a:xfrm rot="5400000">
            <a:off x="3635707" y="4248141"/>
            <a:ext cx="573367" cy="475411"/>
          </a:xfrm>
          <a:prstGeom prst="bentConnector3">
            <a:avLst>
              <a:gd name="adj1" fmla="val 50000"/>
            </a:avLst>
          </a:prstGeom>
          <a:ln w="38100">
            <a:solidFill>
              <a:srgbClr val="C55A1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xmlns="" id="{04A86007-8013-4BE6-A41D-5932F4D20B43}"/>
              </a:ext>
            </a:extLst>
          </p:cNvPr>
          <p:cNvCxnSpPr>
            <a:cxnSpLocks/>
            <a:stCxn id="67" idx="2"/>
            <a:endCxn id="76" idx="0"/>
          </p:cNvCxnSpPr>
          <p:nvPr/>
        </p:nvCxnSpPr>
        <p:spPr>
          <a:xfrm rot="5400000">
            <a:off x="4285063" y="3598784"/>
            <a:ext cx="573367" cy="1774124"/>
          </a:xfrm>
          <a:prstGeom prst="bentConnector3">
            <a:avLst>
              <a:gd name="adj1" fmla="val 50000"/>
            </a:avLst>
          </a:prstGeom>
          <a:ln w="38100">
            <a:solidFill>
              <a:srgbClr val="C55A1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ectangle 84">
            <a:extLst>
              <a:ext uri="{FF2B5EF4-FFF2-40B4-BE49-F238E27FC236}">
                <a16:creationId xmlns:a16="http://schemas.microsoft.com/office/drawing/2014/main" xmlns="" id="{A877A4D5-0E9D-4F26-9E68-8D080194A74D}"/>
              </a:ext>
            </a:extLst>
          </p:cNvPr>
          <p:cNvSpPr/>
          <p:nvPr/>
        </p:nvSpPr>
        <p:spPr>
          <a:xfrm>
            <a:off x="7586901" y="1066548"/>
            <a:ext cx="4108789" cy="498490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xmlns="" id="{BA3244D0-2976-46B1-9BFC-16B1D83431D8}"/>
              </a:ext>
            </a:extLst>
          </p:cNvPr>
          <p:cNvSpPr txBox="1"/>
          <p:nvPr/>
        </p:nvSpPr>
        <p:spPr>
          <a:xfrm>
            <a:off x="8014594" y="1703324"/>
            <a:ext cx="3170242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400" dirty="0"/>
              <a:t>Customers exploring various restaurants </a:t>
            </a:r>
          </a:p>
          <a:p>
            <a:pPr marL="171450" indent="-17145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400" dirty="0"/>
              <a:t>Customers with cyclic visit patterns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xmlns="" id="{367E9819-B333-4A8C-B0A7-2E7847C98704}"/>
              </a:ext>
            </a:extLst>
          </p:cNvPr>
          <p:cNvSpPr txBox="1"/>
          <p:nvPr/>
        </p:nvSpPr>
        <p:spPr>
          <a:xfrm>
            <a:off x="7753956" y="1364978"/>
            <a:ext cx="17600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F06236"/>
                </a:solidFill>
              </a:rPr>
              <a:t>Type of Customers</a:t>
            </a:r>
            <a:endParaRPr lang="en-IN" sz="1600" b="1" dirty="0">
              <a:solidFill>
                <a:srgbClr val="F06236"/>
              </a:solidFill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xmlns="" id="{2BDA024A-CA77-4601-AC34-99D75752E290}"/>
              </a:ext>
            </a:extLst>
          </p:cNvPr>
          <p:cNvSpPr txBox="1"/>
          <p:nvPr/>
        </p:nvSpPr>
        <p:spPr>
          <a:xfrm>
            <a:off x="7753956" y="3491954"/>
            <a:ext cx="33957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F06236"/>
                </a:solidFill>
              </a:rPr>
              <a:t>Business rules to identify intermittent</a:t>
            </a:r>
          </a:p>
          <a:p>
            <a:r>
              <a:rPr lang="en-US" sz="1600" b="1" dirty="0">
                <a:solidFill>
                  <a:srgbClr val="F06236"/>
                </a:solidFill>
              </a:rPr>
              <a:t>buyers</a:t>
            </a:r>
            <a:endParaRPr lang="en-IN" sz="1600" b="1" dirty="0">
              <a:solidFill>
                <a:srgbClr val="F06236"/>
              </a:solidFill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xmlns="" id="{E04302BE-33C8-472E-81C5-2913D2924076}"/>
              </a:ext>
            </a:extLst>
          </p:cNvPr>
          <p:cNvSpPr txBox="1"/>
          <p:nvPr/>
        </p:nvSpPr>
        <p:spPr>
          <a:xfrm>
            <a:off x="8014594" y="4082089"/>
            <a:ext cx="317024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400" dirty="0"/>
              <a:t>Min. # of visits to the store – </a:t>
            </a:r>
            <a:r>
              <a:rPr lang="en-US" b="1" dirty="0"/>
              <a:t>1-2</a:t>
            </a:r>
            <a:endParaRPr lang="en-US" sz="1400" b="1" dirty="0"/>
          </a:p>
          <a:p>
            <a:pPr marL="171450" indent="-17145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400" dirty="0"/>
              <a:t># stores being frequented – </a:t>
            </a:r>
            <a:r>
              <a:rPr lang="en-US" b="1" dirty="0"/>
              <a:t>1</a:t>
            </a:r>
          </a:p>
          <a:p>
            <a:pPr marL="171450" indent="-17145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400" dirty="0"/>
              <a:t>Frequency of visits – </a:t>
            </a:r>
            <a:r>
              <a:rPr lang="en-US" b="1" dirty="0"/>
              <a:t>Once a week</a:t>
            </a:r>
            <a:endParaRPr lang="en-US" sz="1400" dirty="0"/>
          </a:p>
        </p:txBody>
      </p:sp>
      <p:sp>
        <p:nvSpPr>
          <p:cNvPr id="95" name="Rectangle: Rounded Corners 94">
            <a:extLst>
              <a:ext uri="{FF2B5EF4-FFF2-40B4-BE49-F238E27FC236}">
                <a16:creationId xmlns:a16="http://schemas.microsoft.com/office/drawing/2014/main" xmlns="" id="{E85DD764-BC29-4438-A054-5DCE24AE9E0D}"/>
              </a:ext>
            </a:extLst>
          </p:cNvPr>
          <p:cNvSpPr/>
          <p:nvPr/>
        </p:nvSpPr>
        <p:spPr>
          <a:xfrm rot="19315048">
            <a:off x="10108694" y="5032510"/>
            <a:ext cx="1904331" cy="484991"/>
          </a:xfrm>
          <a:prstGeom prst="roundRect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i="1" dirty="0">
                <a:solidFill>
                  <a:schemeClr val="tx1"/>
                </a:solidFill>
              </a:rPr>
              <a:t>To be decided with business</a:t>
            </a:r>
          </a:p>
        </p:txBody>
      </p:sp>
    </p:spTree>
    <p:extLst>
      <p:ext uri="{BB962C8B-B14F-4D97-AF65-F5344CB8AC3E}">
        <p14:creationId xmlns:p14="http://schemas.microsoft.com/office/powerpoint/2010/main" val="3516147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15F12D37-6352-4E25-93EC-98B859FAA8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500" y="2304718"/>
            <a:ext cx="6724260" cy="3399739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xmlns="" id="{DFF740E9-4BFA-5C4E-9200-A5AD8A820CF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0886" y="6146800"/>
            <a:ext cx="11468100" cy="71120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xmlns="" id="{7C7B52B2-336B-5145-8AD6-4F2B2E90863F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90266" y="6469094"/>
            <a:ext cx="830444" cy="184010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xmlns="" id="{9D4D6394-1474-3B47-BAAF-0527806B002F}"/>
              </a:ext>
            </a:extLst>
          </p:cNvPr>
          <p:cNvSpPr/>
          <p:nvPr/>
        </p:nvSpPr>
        <p:spPr>
          <a:xfrm>
            <a:off x="298956" y="252298"/>
            <a:ext cx="192534" cy="615553"/>
          </a:xfrm>
          <a:prstGeom prst="rect">
            <a:avLst/>
          </a:prstGeom>
          <a:solidFill>
            <a:srgbClr val="F062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xmlns="" id="{3229B31C-3962-4C43-A6F9-EAC0F8ECE31D}"/>
              </a:ext>
            </a:extLst>
          </p:cNvPr>
          <p:cNvSpPr txBox="1"/>
          <p:nvPr/>
        </p:nvSpPr>
        <p:spPr>
          <a:xfrm>
            <a:off x="11420055" y="6431211"/>
            <a:ext cx="4545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fld id="{4C9CDA71-FC91-4449-8F91-998DD94BE563}" type="slidenum"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Helvetica" pitchFamily="2" charset="0"/>
                <a:ea typeface="Verdana" pitchFamily="34" charset="0"/>
                <a:cs typeface="Verdana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Helvetica" pitchFamily="2" charset="0"/>
              <a:ea typeface="+mn-ea"/>
              <a:cs typeface="+mn-cs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xmlns="" id="{24971CE3-1FA3-49DF-9841-ED510DEF0010}"/>
              </a:ext>
            </a:extLst>
          </p:cNvPr>
          <p:cNvSpPr txBox="1"/>
          <p:nvPr/>
        </p:nvSpPr>
        <p:spPr>
          <a:xfrm>
            <a:off x="597781" y="267707"/>
            <a:ext cx="1085856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/>
            <a:r>
              <a:rPr 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Type of customers who can be classified as </a:t>
            </a:r>
            <a:r>
              <a:rPr lang="en-US" sz="2000" b="1" dirty="0">
                <a:solidFill>
                  <a:srgbClr val="F06236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Deal seekers</a:t>
            </a:r>
            <a:r>
              <a:rPr 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and rules to identify them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xmlns="" id="{2C7DCD71-4DA0-4D13-9A52-60CABE9DD32B}"/>
              </a:ext>
            </a:extLst>
          </p:cNvPr>
          <p:cNvSpPr/>
          <p:nvPr/>
        </p:nvSpPr>
        <p:spPr>
          <a:xfrm>
            <a:off x="7586901" y="1066548"/>
            <a:ext cx="4108789" cy="498490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xmlns="" id="{4CC999CF-7883-4CA1-8CA7-BC65EB712AEC}"/>
              </a:ext>
            </a:extLst>
          </p:cNvPr>
          <p:cNvSpPr txBox="1"/>
          <p:nvPr/>
        </p:nvSpPr>
        <p:spPr>
          <a:xfrm>
            <a:off x="8014594" y="1703324"/>
            <a:ext cx="31702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400" dirty="0"/>
              <a:t>Frequent customers familiar with store promotion patterns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xmlns="" id="{9E86554E-366A-4BFE-93A1-F778D15A8A27}"/>
              </a:ext>
            </a:extLst>
          </p:cNvPr>
          <p:cNvSpPr txBox="1"/>
          <p:nvPr/>
        </p:nvSpPr>
        <p:spPr>
          <a:xfrm>
            <a:off x="7753956" y="1364978"/>
            <a:ext cx="17600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F06236"/>
                </a:solidFill>
              </a:rPr>
              <a:t>Type of Customers</a:t>
            </a:r>
            <a:endParaRPr lang="en-IN" sz="1600" b="1" dirty="0">
              <a:solidFill>
                <a:srgbClr val="F06236"/>
              </a:solidFill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xmlns="" id="{DFF9767D-8E7A-41E8-A200-333268EB62F9}"/>
              </a:ext>
            </a:extLst>
          </p:cNvPr>
          <p:cNvSpPr txBox="1"/>
          <p:nvPr/>
        </p:nvSpPr>
        <p:spPr>
          <a:xfrm>
            <a:off x="7753956" y="3491954"/>
            <a:ext cx="33957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F06236"/>
                </a:solidFill>
              </a:rPr>
              <a:t>Business rules to identify intermittent</a:t>
            </a:r>
          </a:p>
          <a:p>
            <a:r>
              <a:rPr lang="en-US" sz="1600" b="1" dirty="0">
                <a:solidFill>
                  <a:srgbClr val="F06236"/>
                </a:solidFill>
              </a:rPr>
              <a:t>buyers</a:t>
            </a:r>
            <a:endParaRPr lang="en-IN" sz="1600" b="1" dirty="0">
              <a:solidFill>
                <a:srgbClr val="F06236"/>
              </a:solidFill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xmlns="" id="{B4A2C48B-E07B-490F-8A77-E81BCE6ED0C9}"/>
              </a:ext>
            </a:extLst>
          </p:cNvPr>
          <p:cNvSpPr txBox="1"/>
          <p:nvPr/>
        </p:nvSpPr>
        <p:spPr>
          <a:xfrm>
            <a:off x="8014594" y="4082089"/>
            <a:ext cx="3170242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400" dirty="0"/>
              <a:t>Avg. revenue/product (Deal seekers) &lt; Avg. revenue/product (Overall)</a:t>
            </a:r>
          </a:p>
          <a:p>
            <a:pPr marL="171450" indent="-17145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400" dirty="0"/>
              <a:t>High activity during promotions</a:t>
            </a:r>
          </a:p>
        </p:txBody>
      </p:sp>
      <p:sp>
        <p:nvSpPr>
          <p:cNvPr id="117" name="Rectangle: Rounded Corners 116">
            <a:extLst>
              <a:ext uri="{FF2B5EF4-FFF2-40B4-BE49-F238E27FC236}">
                <a16:creationId xmlns:a16="http://schemas.microsoft.com/office/drawing/2014/main" xmlns="" id="{92A9F19A-1E82-45DE-AB12-46D692B375A0}"/>
              </a:ext>
            </a:extLst>
          </p:cNvPr>
          <p:cNvSpPr/>
          <p:nvPr/>
        </p:nvSpPr>
        <p:spPr>
          <a:xfrm rot="19315048">
            <a:off x="10108694" y="5032510"/>
            <a:ext cx="1904331" cy="484991"/>
          </a:xfrm>
          <a:prstGeom prst="roundRect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i="1" dirty="0">
                <a:solidFill>
                  <a:schemeClr val="tx1"/>
                </a:solidFill>
              </a:rPr>
              <a:t>To be decided with business</a:t>
            </a: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xmlns="" id="{93971F1D-53CF-4A12-8E97-D9B560BE15AC}"/>
              </a:ext>
            </a:extLst>
          </p:cNvPr>
          <p:cNvSpPr/>
          <p:nvPr/>
        </p:nvSpPr>
        <p:spPr>
          <a:xfrm>
            <a:off x="2210514" y="2809881"/>
            <a:ext cx="1456315" cy="511227"/>
          </a:xfrm>
          <a:prstGeom prst="rect">
            <a:avLst/>
          </a:prstGeom>
          <a:noFill/>
          <a:ln w="34925">
            <a:solidFill>
              <a:srgbClr val="C55A1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xmlns="" id="{4FD9878F-E8A9-46AF-B643-0D7647C4006F}"/>
              </a:ext>
            </a:extLst>
          </p:cNvPr>
          <p:cNvSpPr/>
          <p:nvPr/>
        </p:nvSpPr>
        <p:spPr>
          <a:xfrm>
            <a:off x="4827822" y="2809881"/>
            <a:ext cx="1456315" cy="511227"/>
          </a:xfrm>
          <a:prstGeom prst="rect">
            <a:avLst/>
          </a:prstGeom>
          <a:noFill/>
          <a:ln w="34925">
            <a:solidFill>
              <a:srgbClr val="C55A1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xmlns="" id="{A5EC1843-D6F5-409A-B3E1-D4097A7CFFDA}"/>
              </a:ext>
            </a:extLst>
          </p:cNvPr>
          <p:cNvSpPr/>
          <p:nvPr/>
        </p:nvSpPr>
        <p:spPr>
          <a:xfrm>
            <a:off x="1137753" y="2809881"/>
            <a:ext cx="567088" cy="511227"/>
          </a:xfrm>
          <a:prstGeom prst="rect">
            <a:avLst/>
          </a:prstGeom>
          <a:noFill/>
          <a:ln w="34925">
            <a:solidFill>
              <a:srgbClr val="C55A1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xmlns="" id="{92BC7C4E-DA22-4D2B-ABAC-F9309455C226}"/>
              </a:ext>
            </a:extLst>
          </p:cNvPr>
          <p:cNvSpPr txBox="1"/>
          <p:nvPr/>
        </p:nvSpPr>
        <p:spPr>
          <a:xfrm>
            <a:off x="793376" y="1082640"/>
            <a:ext cx="1822929" cy="64633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95000"/>
                  </a:schemeClr>
                </a:solidFill>
              </a:rPr>
              <a:t>Product purchases observed primarily during promotions</a:t>
            </a:r>
            <a:endParaRPr lang="en-IN" sz="12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125" name="Connector: Elbow 124">
            <a:extLst>
              <a:ext uri="{FF2B5EF4-FFF2-40B4-BE49-F238E27FC236}">
                <a16:creationId xmlns:a16="http://schemas.microsoft.com/office/drawing/2014/main" xmlns="" id="{4EE62693-4474-4206-8211-ADE5447E0D94}"/>
              </a:ext>
            </a:extLst>
          </p:cNvPr>
          <p:cNvCxnSpPr>
            <a:cxnSpLocks/>
            <a:stCxn id="122" idx="0"/>
            <a:endCxn id="123" idx="2"/>
          </p:cNvCxnSpPr>
          <p:nvPr/>
        </p:nvCxnSpPr>
        <p:spPr>
          <a:xfrm rot="5400000" flipH="1" flipV="1">
            <a:off x="1022614" y="2127654"/>
            <a:ext cx="1080910" cy="283544"/>
          </a:xfrm>
          <a:prstGeom prst="bentConnector3">
            <a:avLst>
              <a:gd name="adj1" fmla="val 50000"/>
            </a:avLst>
          </a:prstGeom>
          <a:ln w="38100">
            <a:solidFill>
              <a:srgbClr val="C55A1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nector: Elbow 127">
            <a:extLst>
              <a:ext uri="{FF2B5EF4-FFF2-40B4-BE49-F238E27FC236}">
                <a16:creationId xmlns:a16="http://schemas.microsoft.com/office/drawing/2014/main" xmlns="" id="{29B9D556-2057-4F0D-812D-BD2333113024}"/>
              </a:ext>
            </a:extLst>
          </p:cNvPr>
          <p:cNvCxnSpPr>
            <a:cxnSpLocks/>
            <a:stCxn id="120" idx="0"/>
            <a:endCxn id="123" idx="2"/>
          </p:cNvCxnSpPr>
          <p:nvPr/>
        </p:nvCxnSpPr>
        <p:spPr>
          <a:xfrm rot="16200000" flipV="1">
            <a:off x="1781302" y="1652510"/>
            <a:ext cx="1080910" cy="1233831"/>
          </a:xfrm>
          <a:prstGeom prst="bentConnector3">
            <a:avLst>
              <a:gd name="adj1" fmla="val 50000"/>
            </a:avLst>
          </a:prstGeom>
          <a:ln w="38100">
            <a:solidFill>
              <a:srgbClr val="C55A1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Connector: Elbow 128">
            <a:extLst>
              <a:ext uri="{FF2B5EF4-FFF2-40B4-BE49-F238E27FC236}">
                <a16:creationId xmlns:a16="http://schemas.microsoft.com/office/drawing/2014/main" xmlns="" id="{8CA1700C-04B2-495A-958D-526F139C9F59}"/>
              </a:ext>
            </a:extLst>
          </p:cNvPr>
          <p:cNvCxnSpPr>
            <a:cxnSpLocks/>
            <a:stCxn id="121" idx="0"/>
            <a:endCxn id="123" idx="2"/>
          </p:cNvCxnSpPr>
          <p:nvPr/>
        </p:nvCxnSpPr>
        <p:spPr>
          <a:xfrm rot="16200000" flipV="1">
            <a:off x="3089956" y="343856"/>
            <a:ext cx="1080910" cy="3851139"/>
          </a:xfrm>
          <a:prstGeom prst="bentConnector3">
            <a:avLst>
              <a:gd name="adj1" fmla="val 50000"/>
            </a:avLst>
          </a:prstGeom>
          <a:ln w="38100">
            <a:solidFill>
              <a:srgbClr val="C55A1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5016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Rectangle 121">
            <a:extLst>
              <a:ext uri="{FF2B5EF4-FFF2-40B4-BE49-F238E27FC236}">
                <a16:creationId xmlns:a16="http://schemas.microsoft.com/office/drawing/2014/main" xmlns="" id="{FB60E88D-4126-4878-AE14-429EF2528168}"/>
              </a:ext>
            </a:extLst>
          </p:cNvPr>
          <p:cNvSpPr/>
          <p:nvPr/>
        </p:nvSpPr>
        <p:spPr>
          <a:xfrm>
            <a:off x="302102" y="5007134"/>
            <a:ext cx="7068312" cy="121812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55" name="Rectangle 154">
            <a:extLst>
              <a:ext uri="{FF2B5EF4-FFF2-40B4-BE49-F238E27FC236}">
                <a16:creationId xmlns:a16="http://schemas.microsoft.com/office/drawing/2014/main" xmlns="" id="{A3C951A2-FE2B-49BE-B615-090E692D2D62}"/>
              </a:ext>
            </a:extLst>
          </p:cNvPr>
          <p:cNvSpPr/>
          <p:nvPr/>
        </p:nvSpPr>
        <p:spPr>
          <a:xfrm>
            <a:off x="3926880" y="5486538"/>
            <a:ext cx="1084842" cy="66543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80" name="Rectangle: Rounded Corners 179">
            <a:extLst>
              <a:ext uri="{FF2B5EF4-FFF2-40B4-BE49-F238E27FC236}">
                <a16:creationId xmlns:a16="http://schemas.microsoft.com/office/drawing/2014/main" xmlns="" id="{B80D9853-2A79-4D87-A886-CFBA5E91F789}"/>
              </a:ext>
            </a:extLst>
          </p:cNvPr>
          <p:cNvSpPr/>
          <p:nvPr/>
        </p:nvSpPr>
        <p:spPr>
          <a:xfrm>
            <a:off x="302165" y="4478837"/>
            <a:ext cx="7069644" cy="240908"/>
          </a:xfrm>
          <a:prstGeom prst="roundRect">
            <a:avLst/>
          </a:prstGeom>
          <a:solidFill>
            <a:srgbClr val="F047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High valued customer’s transition into Medium value segment led to decline of 4% revenue</a:t>
            </a:r>
            <a:endParaRPr lang="en-IN" sz="1200" dirty="0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xmlns="" id="{DB488287-F112-43A6-86AB-D3B9C468707E}"/>
              </a:ext>
            </a:extLst>
          </p:cNvPr>
          <p:cNvSpPr/>
          <p:nvPr/>
        </p:nvSpPr>
        <p:spPr>
          <a:xfrm>
            <a:off x="302102" y="4747243"/>
            <a:ext cx="7071055" cy="21411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KEY DRIVERS OF INTER SEGMENT TRANSITIONS</a:t>
            </a:r>
            <a:endParaRPr lang="en-IN" sz="1200" dirty="0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xmlns="" id="{DFF740E9-4BFA-5C4E-9200-A5AD8A820CF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0886" y="6146800"/>
            <a:ext cx="11468100" cy="71120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xmlns="" id="{7C7B52B2-336B-5145-8AD6-4F2B2E90863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90266" y="6469094"/>
            <a:ext cx="830444" cy="184010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xmlns="" id="{9D4D6394-1474-3B47-BAAF-0527806B002F}"/>
              </a:ext>
            </a:extLst>
          </p:cNvPr>
          <p:cNvSpPr/>
          <p:nvPr/>
        </p:nvSpPr>
        <p:spPr>
          <a:xfrm>
            <a:off x="298956" y="252298"/>
            <a:ext cx="192534" cy="615553"/>
          </a:xfrm>
          <a:prstGeom prst="rect">
            <a:avLst/>
          </a:prstGeom>
          <a:solidFill>
            <a:srgbClr val="F062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xmlns="" id="{3229B31C-3962-4C43-A6F9-EAC0F8ECE31D}"/>
              </a:ext>
            </a:extLst>
          </p:cNvPr>
          <p:cNvSpPr txBox="1"/>
          <p:nvPr/>
        </p:nvSpPr>
        <p:spPr>
          <a:xfrm>
            <a:off x="11420055" y="6431211"/>
            <a:ext cx="4545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fld id="{4C9CDA71-FC91-4449-8F91-998DD94BE563}" type="slidenum"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Helvetica" pitchFamily="2" charset="0"/>
                <a:ea typeface="Verdana" pitchFamily="34" charset="0"/>
                <a:cs typeface="Verdana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Helvetica" pitchFamily="2" charset="0"/>
              <a:ea typeface="+mn-ea"/>
              <a:cs typeface="+mn-cs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xmlns="" id="{24971CE3-1FA3-49DF-9841-ED510DEF0010}"/>
              </a:ext>
            </a:extLst>
          </p:cNvPr>
          <p:cNvSpPr txBox="1"/>
          <p:nvPr/>
        </p:nvSpPr>
        <p:spPr>
          <a:xfrm>
            <a:off x="597781" y="267707"/>
            <a:ext cx="10858560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/>
            <a:r>
              <a:rPr 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Analyzing revenue transference across engagement levels allows us to identify de-growth areas where targeted marketing can help increase revenue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xmlns="" id="{00A5D01B-A4A6-4E84-8A77-ABB85AC58A82}"/>
              </a:ext>
            </a:extLst>
          </p:cNvPr>
          <p:cNvSpPr/>
          <p:nvPr/>
        </p:nvSpPr>
        <p:spPr>
          <a:xfrm>
            <a:off x="328434" y="1132405"/>
            <a:ext cx="6654765" cy="150293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79" name="Table 78">
            <a:extLst>
              <a:ext uri="{FF2B5EF4-FFF2-40B4-BE49-F238E27FC236}">
                <a16:creationId xmlns:a16="http://schemas.microsoft.com/office/drawing/2014/main" xmlns="" id="{4FCD31F8-1331-43F6-9B69-00F3624AAC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6905187"/>
              </p:ext>
            </p:extLst>
          </p:nvPr>
        </p:nvGraphicFramePr>
        <p:xfrm>
          <a:off x="866523" y="1400514"/>
          <a:ext cx="5918585" cy="11544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14904">
                  <a:extLst>
                    <a:ext uri="{9D8B030D-6E8A-4147-A177-3AD203B41FA5}">
                      <a16:colId xmlns:a16="http://schemas.microsoft.com/office/drawing/2014/main" xmlns="" val="2630587593"/>
                    </a:ext>
                  </a:extLst>
                </a:gridCol>
                <a:gridCol w="2245123">
                  <a:extLst>
                    <a:ext uri="{9D8B030D-6E8A-4147-A177-3AD203B41FA5}">
                      <a16:colId xmlns:a16="http://schemas.microsoft.com/office/drawing/2014/main" xmlns="" val="3998248482"/>
                    </a:ext>
                  </a:extLst>
                </a:gridCol>
                <a:gridCol w="1858558">
                  <a:extLst>
                    <a:ext uri="{9D8B030D-6E8A-4147-A177-3AD203B41FA5}">
                      <a16:colId xmlns:a16="http://schemas.microsoft.com/office/drawing/2014/main" xmlns="" val="4085167869"/>
                    </a:ext>
                  </a:extLst>
                </a:gridCol>
              </a:tblGrid>
              <a:tr h="245936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LOW</a:t>
                      </a:r>
                      <a:endParaRPr lang="en-IN" sz="11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marT="35745" marB="35745">
                    <a:solidFill>
                      <a:srgbClr val="0097A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MEDIUM</a:t>
                      </a:r>
                      <a:endParaRPr lang="en-IN" sz="11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marT="35745" marB="35745">
                    <a:solidFill>
                      <a:srgbClr val="0097A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HIGH</a:t>
                      </a:r>
                      <a:endParaRPr lang="en-IN" sz="11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marT="35745" marB="35745">
                    <a:solidFill>
                      <a:srgbClr val="0097A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7179535"/>
                  </a:ext>
                </a:extLst>
              </a:tr>
              <a:tr h="908520">
                <a:tc>
                  <a:txBody>
                    <a:bodyPr/>
                    <a:lstStyle/>
                    <a:p>
                      <a:endParaRPr lang="en-IN" sz="1100" dirty="0"/>
                    </a:p>
                  </a:txBody>
                  <a:tcPr marT="35745" marB="35745"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endParaRPr lang="en-IN" sz="1100" dirty="0"/>
                    </a:p>
                  </a:txBody>
                  <a:tcPr marT="35745" marB="35745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endParaRPr lang="en-IN" sz="1100" dirty="0"/>
                    </a:p>
                  </a:txBody>
                  <a:tcPr marT="35745" marB="35745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916361931"/>
                  </a:ext>
                </a:extLst>
              </a:tr>
            </a:tbl>
          </a:graphicData>
        </a:graphic>
      </p:graphicFrame>
      <p:sp>
        <p:nvSpPr>
          <p:cNvPr id="80" name="Rectangle 79">
            <a:extLst>
              <a:ext uri="{FF2B5EF4-FFF2-40B4-BE49-F238E27FC236}">
                <a16:creationId xmlns:a16="http://schemas.microsoft.com/office/drawing/2014/main" xmlns="" id="{4470D115-BACC-4235-8F1F-E7F23B937DEC}"/>
              </a:ext>
            </a:extLst>
          </p:cNvPr>
          <p:cNvSpPr/>
          <p:nvPr/>
        </p:nvSpPr>
        <p:spPr>
          <a:xfrm>
            <a:off x="876169" y="1541042"/>
            <a:ext cx="1807750" cy="9918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N" sz="1000" dirty="0">
                <a:solidFill>
                  <a:srgbClr val="F06236"/>
                </a:solidFill>
              </a:rPr>
              <a:t>Dormant Customer</a:t>
            </a:r>
          </a:p>
          <a:p>
            <a:pPr>
              <a:lnSpc>
                <a:spcPct val="150000"/>
              </a:lnSpc>
            </a:pPr>
            <a:r>
              <a:rPr lang="en-IN" sz="1000" dirty="0">
                <a:solidFill>
                  <a:srgbClr val="F06236"/>
                </a:solidFill>
              </a:rPr>
              <a:t>Intermittent buyer</a:t>
            </a:r>
          </a:p>
          <a:p>
            <a:pPr>
              <a:lnSpc>
                <a:spcPct val="150000"/>
              </a:lnSpc>
            </a:pPr>
            <a:r>
              <a:rPr lang="en-IN" sz="1000" dirty="0">
                <a:solidFill>
                  <a:srgbClr val="F06236"/>
                </a:solidFill>
              </a:rPr>
              <a:t>Beginners</a:t>
            </a:r>
          </a:p>
          <a:p>
            <a:pPr>
              <a:lnSpc>
                <a:spcPct val="150000"/>
              </a:lnSpc>
            </a:pPr>
            <a:r>
              <a:rPr lang="en-IN" sz="1000" dirty="0">
                <a:solidFill>
                  <a:srgbClr val="F06236"/>
                </a:solidFill>
              </a:rPr>
              <a:t>Potential Churn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xmlns="" id="{F082357F-7BE5-465A-8C7D-8BF94A8CCB1B}"/>
              </a:ext>
            </a:extLst>
          </p:cNvPr>
          <p:cNvSpPr/>
          <p:nvPr/>
        </p:nvSpPr>
        <p:spPr>
          <a:xfrm>
            <a:off x="2654028" y="1541042"/>
            <a:ext cx="2264675" cy="9918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000" dirty="0">
                <a:solidFill>
                  <a:srgbClr val="F06236"/>
                </a:solidFill>
              </a:rPr>
              <a:t>Price sensitive buyer</a:t>
            </a:r>
          </a:p>
          <a:p>
            <a:pPr>
              <a:lnSpc>
                <a:spcPct val="150000"/>
              </a:lnSpc>
            </a:pPr>
            <a:r>
              <a:rPr lang="en-US" sz="1000" dirty="0">
                <a:solidFill>
                  <a:srgbClr val="F06236"/>
                </a:solidFill>
              </a:rPr>
              <a:t>Deal seekers</a:t>
            </a:r>
          </a:p>
          <a:p>
            <a:pPr>
              <a:lnSpc>
                <a:spcPct val="150000"/>
              </a:lnSpc>
            </a:pPr>
            <a:r>
              <a:rPr lang="en-US" sz="1000" dirty="0">
                <a:solidFill>
                  <a:srgbClr val="F06236"/>
                </a:solidFill>
              </a:rPr>
              <a:t>Product sensitive customers</a:t>
            </a:r>
          </a:p>
          <a:p>
            <a:pPr>
              <a:lnSpc>
                <a:spcPct val="150000"/>
              </a:lnSpc>
            </a:pPr>
            <a:r>
              <a:rPr lang="en-US" sz="1000" dirty="0">
                <a:solidFill>
                  <a:srgbClr val="F06236"/>
                </a:solidFill>
              </a:rPr>
              <a:t>Specific need customers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xmlns="" id="{D3B52EA1-26ED-4E17-9DC4-0B695277D5F1}"/>
              </a:ext>
            </a:extLst>
          </p:cNvPr>
          <p:cNvSpPr/>
          <p:nvPr/>
        </p:nvSpPr>
        <p:spPr>
          <a:xfrm>
            <a:off x="4929195" y="1541042"/>
            <a:ext cx="1997203" cy="9918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000" dirty="0">
                <a:solidFill>
                  <a:srgbClr val="F06236"/>
                </a:solidFill>
              </a:rPr>
              <a:t>Bulk buyers</a:t>
            </a:r>
          </a:p>
          <a:p>
            <a:pPr>
              <a:lnSpc>
                <a:spcPct val="150000"/>
              </a:lnSpc>
            </a:pPr>
            <a:r>
              <a:rPr lang="en-US" sz="1000" dirty="0">
                <a:solidFill>
                  <a:srgbClr val="F06236"/>
                </a:solidFill>
              </a:rPr>
              <a:t>Most valued customers</a:t>
            </a:r>
          </a:p>
          <a:p>
            <a:pPr>
              <a:lnSpc>
                <a:spcPct val="150000"/>
              </a:lnSpc>
            </a:pPr>
            <a:r>
              <a:rPr lang="en-US" sz="1000" dirty="0">
                <a:solidFill>
                  <a:srgbClr val="F06236"/>
                </a:solidFill>
              </a:rPr>
              <a:t>Premium product buyers</a:t>
            </a:r>
          </a:p>
          <a:p>
            <a:pPr>
              <a:lnSpc>
                <a:spcPct val="150000"/>
              </a:lnSpc>
            </a:pPr>
            <a:r>
              <a:rPr lang="en-US" sz="1000" dirty="0">
                <a:solidFill>
                  <a:srgbClr val="F06236"/>
                </a:solidFill>
              </a:rPr>
              <a:t>Loyal customers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xmlns="" id="{175017C2-D0B0-4D78-828A-A4F58CAB61CB}"/>
              </a:ext>
            </a:extLst>
          </p:cNvPr>
          <p:cNvSpPr/>
          <p:nvPr/>
        </p:nvSpPr>
        <p:spPr>
          <a:xfrm rot="16200000">
            <a:off x="95078" y="1686527"/>
            <a:ext cx="1035399" cy="46026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>
                    <a:lumMod val="95000"/>
                  </a:schemeClr>
                </a:solidFill>
              </a:rPr>
              <a:t>CUSTOMER SEGMENTS</a:t>
            </a:r>
            <a:endParaRPr lang="en-IN" sz="12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7" name="Arrow: Right 86">
            <a:extLst>
              <a:ext uri="{FF2B5EF4-FFF2-40B4-BE49-F238E27FC236}">
                <a16:creationId xmlns:a16="http://schemas.microsoft.com/office/drawing/2014/main" xmlns="" id="{E2B27D75-728D-47F4-92FE-6625967E260A}"/>
              </a:ext>
            </a:extLst>
          </p:cNvPr>
          <p:cNvSpPr/>
          <p:nvPr/>
        </p:nvSpPr>
        <p:spPr>
          <a:xfrm>
            <a:off x="2422437" y="1365776"/>
            <a:ext cx="515359" cy="214091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2" name="Arrow: Right 91">
            <a:extLst>
              <a:ext uri="{FF2B5EF4-FFF2-40B4-BE49-F238E27FC236}">
                <a16:creationId xmlns:a16="http://schemas.microsoft.com/office/drawing/2014/main" xmlns="" id="{519E4812-02D4-4C38-A648-2060D1042015}"/>
              </a:ext>
            </a:extLst>
          </p:cNvPr>
          <p:cNvSpPr/>
          <p:nvPr/>
        </p:nvSpPr>
        <p:spPr>
          <a:xfrm>
            <a:off x="4661585" y="1365775"/>
            <a:ext cx="515359" cy="214091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xmlns="" id="{4DA1912A-EF65-4BF9-9FD3-540B28A5458D}"/>
              </a:ext>
            </a:extLst>
          </p:cNvPr>
          <p:cNvSpPr txBox="1"/>
          <p:nvPr/>
        </p:nvSpPr>
        <p:spPr>
          <a:xfrm>
            <a:off x="417657" y="1065470"/>
            <a:ext cx="18011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accent1"/>
                </a:solidFill>
              </a:rPr>
              <a:t>Engagement Levels</a:t>
            </a:r>
            <a:endParaRPr lang="en-IN" sz="1600" b="1" dirty="0">
              <a:solidFill>
                <a:schemeClr val="accent1"/>
              </a:solidFill>
            </a:endParaRPr>
          </a:p>
        </p:txBody>
      </p:sp>
      <p:graphicFrame>
        <p:nvGraphicFramePr>
          <p:cNvPr id="166" name="Table 165">
            <a:extLst>
              <a:ext uri="{FF2B5EF4-FFF2-40B4-BE49-F238E27FC236}">
                <a16:creationId xmlns:a16="http://schemas.microsoft.com/office/drawing/2014/main" xmlns="" id="{814EC22E-70AD-4C1D-A88D-5B0771F89B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8813051"/>
              </p:ext>
            </p:extLst>
          </p:nvPr>
        </p:nvGraphicFramePr>
        <p:xfrm>
          <a:off x="642504" y="3284775"/>
          <a:ext cx="4754880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8094">
                  <a:extLst>
                    <a:ext uri="{9D8B030D-6E8A-4147-A177-3AD203B41FA5}">
                      <a16:colId xmlns:a16="http://schemas.microsoft.com/office/drawing/2014/main" xmlns="" val="2460319979"/>
                    </a:ext>
                  </a:extLst>
                </a:gridCol>
                <a:gridCol w="1349346">
                  <a:extLst>
                    <a:ext uri="{9D8B030D-6E8A-4147-A177-3AD203B41FA5}">
                      <a16:colId xmlns:a16="http://schemas.microsoft.com/office/drawing/2014/main" xmlns="" val="3842728513"/>
                    </a:ext>
                  </a:extLst>
                </a:gridCol>
                <a:gridCol w="1188720">
                  <a:extLst>
                    <a:ext uri="{9D8B030D-6E8A-4147-A177-3AD203B41FA5}">
                      <a16:colId xmlns:a16="http://schemas.microsoft.com/office/drawing/2014/main" xmlns="" val="3751382598"/>
                    </a:ext>
                  </a:extLst>
                </a:gridCol>
                <a:gridCol w="1188720">
                  <a:extLst>
                    <a:ext uri="{9D8B030D-6E8A-4147-A177-3AD203B41FA5}">
                      <a16:colId xmlns:a16="http://schemas.microsoft.com/office/drawing/2014/main" xmlns="" val="3152165895"/>
                    </a:ext>
                  </a:extLst>
                </a:gridCol>
              </a:tblGrid>
              <a:tr h="251460">
                <a:tc>
                  <a:txBody>
                    <a:bodyPr/>
                    <a:lstStyle/>
                    <a:p>
                      <a:endParaRPr lang="en-IN" sz="1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  <a:endParaRPr lang="en-IN" sz="1100" dirty="0"/>
                    </a:p>
                  </a:txBody>
                  <a:tcPr anchor="ctr">
                    <a:solidFill>
                      <a:srgbClr val="0097A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MEDIUM</a:t>
                      </a:r>
                      <a:endParaRPr lang="en-IN" sz="1100" dirty="0"/>
                    </a:p>
                  </a:txBody>
                  <a:tcPr anchor="ctr">
                    <a:solidFill>
                      <a:srgbClr val="0097A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  <a:endParaRPr lang="en-IN" sz="1100" dirty="0"/>
                    </a:p>
                  </a:txBody>
                  <a:tcPr anchor="ctr">
                    <a:solidFill>
                      <a:srgbClr val="0097A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7859055"/>
                  </a:ext>
                </a:extLst>
              </a:tr>
              <a:tr h="251460"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solidFill>
                            <a:schemeClr val="bg1"/>
                          </a:solidFill>
                        </a:rPr>
                        <a:t>LOW</a:t>
                      </a:r>
                      <a:endParaRPr lang="en-IN" sz="11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2%</a:t>
                      </a:r>
                      <a:endParaRPr lang="en-IN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1%</a:t>
                      </a:r>
                      <a:endParaRPr lang="en-IN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1%</a:t>
                      </a:r>
                      <a:endParaRPr lang="en-IN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437113889"/>
                  </a:ext>
                </a:extLst>
              </a:tr>
              <a:tr h="251460"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solidFill>
                            <a:schemeClr val="bg1"/>
                          </a:solidFill>
                        </a:rPr>
                        <a:t>MEDIUM</a:t>
                      </a:r>
                      <a:endParaRPr lang="en-IN" sz="11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-1%</a:t>
                      </a:r>
                      <a:endParaRPr lang="en-IN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F0623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3%</a:t>
                      </a:r>
                      <a:endParaRPr lang="en-IN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1%</a:t>
                      </a:r>
                      <a:endParaRPr lang="en-IN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267208849"/>
                  </a:ext>
                </a:extLst>
              </a:tr>
              <a:tr h="251460"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solidFill>
                            <a:schemeClr val="bg1"/>
                          </a:solidFill>
                        </a:rPr>
                        <a:t>HIGH</a:t>
                      </a:r>
                      <a:endParaRPr lang="en-IN" sz="11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-1%</a:t>
                      </a:r>
                      <a:endParaRPr lang="en-IN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F0623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-4%</a:t>
                      </a:r>
                      <a:endParaRPr lang="en-IN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F0623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2%</a:t>
                      </a:r>
                      <a:endParaRPr lang="en-IN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510124861"/>
                  </a:ext>
                </a:extLst>
              </a:tr>
            </a:tbl>
          </a:graphicData>
        </a:graphic>
      </p:graphicFrame>
      <p:grpSp>
        <p:nvGrpSpPr>
          <p:cNvPr id="167" name="Group 166">
            <a:extLst>
              <a:ext uri="{FF2B5EF4-FFF2-40B4-BE49-F238E27FC236}">
                <a16:creationId xmlns:a16="http://schemas.microsoft.com/office/drawing/2014/main" xmlns="" id="{3CFDDB24-79DD-42DD-B1F2-C78BE2CD6FF1}"/>
              </a:ext>
            </a:extLst>
          </p:cNvPr>
          <p:cNvGrpSpPr/>
          <p:nvPr/>
        </p:nvGrpSpPr>
        <p:grpSpPr>
          <a:xfrm rot="5400000" flipH="1" flipV="1">
            <a:off x="31071" y="3868273"/>
            <a:ext cx="909372" cy="307777"/>
            <a:chOff x="7559379" y="2286228"/>
            <a:chExt cx="909372" cy="307777"/>
          </a:xfrm>
        </p:grpSpPr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xmlns="" id="{04CD3C47-8CED-494F-9B0D-47C187119293}"/>
                </a:ext>
              </a:extLst>
            </p:cNvPr>
            <p:cNvSpPr txBox="1"/>
            <p:nvPr/>
          </p:nvSpPr>
          <p:spPr>
            <a:xfrm>
              <a:off x="7559379" y="2286228"/>
              <a:ext cx="60337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From </a:t>
              </a:r>
              <a:endParaRPr lang="en-IN" sz="1400" dirty="0"/>
            </a:p>
          </p:txBody>
        </p:sp>
        <p:sp>
          <p:nvSpPr>
            <p:cNvPr id="169" name="Arrow: Right 168">
              <a:extLst>
                <a:ext uri="{FF2B5EF4-FFF2-40B4-BE49-F238E27FC236}">
                  <a16:creationId xmlns:a16="http://schemas.microsoft.com/office/drawing/2014/main" xmlns="" id="{8BA064CA-7DEB-4E4D-9088-A48178E0743D}"/>
                </a:ext>
              </a:extLst>
            </p:cNvPr>
            <p:cNvSpPr/>
            <p:nvPr/>
          </p:nvSpPr>
          <p:spPr>
            <a:xfrm>
              <a:off x="8145194" y="2377440"/>
              <a:ext cx="323557" cy="140677"/>
            </a:xfrm>
            <a:prstGeom prst="rightArrow">
              <a:avLst/>
            </a:prstGeom>
            <a:solidFill>
              <a:srgbClr val="F062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400" dirty="0"/>
            </a:p>
          </p:txBody>
        </p:sp>
      </p:grpSp>
      <p:grpSp>
        <p:nvGrpSpPr>
          <p:cNvPr id="170" name="Group 169">
            <a:extLst>
              <a:ext uri="{FF2B5EF4-FFF2-40B4-BE49-F238E27FC236}">
                <a16:creationId xmlns:a16="http://schemas.microsoft.com/office/drawing/2014/main" xmlns="" id="{38482832-E4D1-49FC-97D2-400B9E29ACB9}"/>
              </a:ext>
            </a:extLst>
          </p:cNvPr>
          <p:cNvGrpSpPr/>
          <p:nvPr/>
        </p:nvGrpSpPr>
        <p:grpSpPr>
          <a:xfrm rot="10800000" flipH="1" flipV="1">
            <a:off x="3350473" y="2993810"/>
            <a:ext cx="674519" cy="307777"/>
            <a:chOff x="7665305" y="2286227"/>
            <a:chExt cx="674519" cy="307777"/>
          </a:xfrm>
        </p:grpSpPr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xmlns="" id="{E98EEE59-FA76-4E32-8624-1D2593283D85}"/>
                </a:ext>
              </a:extLst>
            </p:cNvPr>
            <p:cNvSpPr txBox="1"/>
            <p:nvPr/>
          </p:nvSpPr>
          <p:spPr>
            <a:xfrm>
              <a:off x="7665305" y="2286227"/>
              <a:ext cx="3915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To </a:t>
              </a:r>
              <a:endParaRPr lang="en-IN" sz="1400" dirty="0"/>
            </a:p>
          </p:txBody>
        </p:sp>
        <p:sp>
          <p:nvSpPr>
            <p:cNvPr id="172" name="Arrow: Right 171">
              <a:extLst>
                <a:ext uri="{FF2B5EF4-FFF2-40B4-BE49-F238E27FC236}">
                  <a16:creationId xmlns:a16="http://schemas.microsoft.com/office/drawing/2014/main" xmlns="" id="{60C1E92D-4DB3-4F1A-A903-EB65D0311F0A}"/>
                </a:ext>
              </a:extLst>
            </p:cNvPr>
            <p:cNvSpPr/>
            <p:nvPr/>
          </p:nvSpPr>
          <p:spPr>
            <a:xfrm>
              <a:off x="8016267" y="2372894"/>
              <a:ext cx="323557" cy="140677"/>
            </a:xfrm>
            <a:prstGeom prst="rightArrow">
              <a:avLst/>
            </a:prstGeom>
            <a:solidFill>
              <a:srgbClr val="F062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sp>
        <p:nvSpPr>
          <p:cNvPr id="173" name="TextBox 172">
            <a:extLst>
              <a:ext uri="{FF2B5EF4-FFF2-40B4-BE49-F238E27FC236}">
                <a16:creationId xmlns:a16="http://schemas.microsoft.com/office/drawing/2014/main" xmlns="" id="{EAC57C68-C421-467D-B9E0-F10136FBCF4E}"/>
              </a:ext>
            </a:extLst>
          </p:cNvPr>
          <p:cNvSpPr txBox="1"/>
          <p:nvPr/>
        </p:nvSpPr>
        <p:spPr>
          <a:xfrm>
            <a:off x="750833" y="3174007"/>
            <a:ext cx="844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Change In Revenue</a:t>
            </a:r>
            <a:endParaRPr lang="en-IN" sz="1200" b="1" dirty="0"/>
          </a:p>
        </p:txBody>
      </p:sp>
      <p:sp>
        <p:nvSpPr>
          <p:cNvPr id="175" name="Arrow: Right 174">
            <a:extLst>
              <a:ext uri="{FF2B5EF4-FFF2-40B4-BE49-F238E27FC236}">
                <a16:creationId xmlns:a16="http://schemas.microsoft.com/office/drawing/2014/main" xmlns="" id="{7FC72568-DE9E-4375-A8D3-FA7FDE466C80}"/>
              </a:ext>
            </a:extLst>
          </p:cNvPr>
          <p:cNvSpPr/>
          <p:nvPr/>
        </p:nvSpPr>
        <p:spPr>
          <a:xfrm>
            <a:off x="5420327" y="3287156"/>
            <a:ext cx="447488" cy="344023"/>
          </a:xfrm>
          <a:prstGeom prst="rightArrow">
            <a:avLst>
              <a:gd name="adj1" fmla="val 50000"/>
              <a:gd name="adj2" fmla="val 36702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200" b="1" dirty="0">
              <a:solidFill>
                <a:schemeClr val="tx1"/>
              </a:solidFill>
            </a:endParaRPr>
          </a:p>
        </p:txBody>
      </p:sp>
      <p:sp>
        <p:nvSpPr>
          <p:cNvPr id="179" name="Rectangle: Rounded Corners 178">
            <a:extLst>
              <a:ext uri="{FF2B5EF4-FFF2-40B4-BE49-F238E27FC236}">
                <a16:creationId xmlns:a16="http://schemas.microsoft.com/office/drawing/2014/main" xmlns="" id="{55F02FBC-55A0-44B5-A608-00BBB183F872}"/>
              </a:ext>
            </a:extLst>
          </p:cNvPr>
          <p:cNvSpPr/>
          <p:nvPr/>
        </p:nvSpPr>
        <p:spPr>
          <a:xfrm>
            <a:off x="3277789" y="4143354"/>
            <a:ext cx="645959" cy="175931"/>
          </a:xfrm>
          <a:prstGeom prst="roundRect">
            <a:avLst/>
          </a:prstGeom>
          <a:noFill/>
          <a:ln w="1905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181" name="Connector: Elbow 180">
            <a:extLst>
              <a:ext uri="{FF2B5EF4-FFF2-40B4-BE49-F238E27FC236}">
                <a16:creationId xmlns:a16="http://schemas.microsoft.com/office/drawing/2014/main" xmlns="" id="{08AAD77F-AACF-450E-8636-F64166D928E1}"/>
              </a:ext>
            </a:extLst>
          </p:cNvPr>
          <p:cNvCxnSpPr>
            <a:cxnSpLocks/>
            <a:stCxn id="179" idx="2"/>
            <a:endCxn id="180" idx="0"/>
          </p:cNvCxnSpPr>
          <p:nvPr/>
        </p:nvCxnSpPr>
        <p:spPr>
          <a:xfrm rot="16200000" flipH="1">
            <a:off x="3639102" y="4280952"/>
            <a:ext cx="159552" cy="23621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2" name="Rectangle: Rounded Corners 181">
            <a:extLst>
              <a:ext uri="{FF2B5EF4-FFF2-40B4-BE49-F238E27FC236}">
                <a16:creationId xmlns:a16="http://schemas.microsoft.com/office/drawing/2014/main" xmlns="" id="{69A7DAA4-32D1-4E91-A141-7E0F0FBC131B}"/>
              </a:ext>
            </a:extLst>
          </p:cNvPr>
          <p:cNvSpPr/>
          <p:nvPr/>
        </p:nvSpPr>
        <p:spPr>
          <a:xfrm>
            <a:off x="413255" y="3185579"/>
            <a:ext cx="283063" cy="26024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1</a:t>
            </a:r>
            <a:endParaRPr lang="en-IN" sz="1400" dirty="0"/>
          </a:p>
        </p:txBody>
      </p:sp>
      <p:sp>
        <p:nvSpPr>
          <p:cNvPr id="184" name="Oval 183">
            <a:extLst>
              <a:ext uri="{FF2B5EF4-FFF2-40B4-BE49-F238E27FC236}">
                <a16:creationId xmlns:a16="http://schemas.microsoft.com/office/drawing/2014/main" xmlns="" id="{E4645DA5-FCD3-42AA-A6E4-F2147FBDC1BA}"/>
              </a:ext>
            </a:extLst>
          </p:cNvPr>
          <p:cNvSpPr/>
          <p:nvPr/>
        </p:nvSpPr>
        <p:spPr>
          <a:xfrm>
            <a:off x="6061842" y="3020612"/>
            <a:ext cx="731520" cy="731520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-4%</a:t>
            </a:r>
          </a:p>
        </p:txBody>
      </p:sp>
      <p:sp>
        <p:nvSpPr>
          <p:cNvPr id="185" name="Arrow: Right 184">
            <a:extLst>
              <a:ext uri="{FF2B5EF4-FFF2-40B4-BE49-F238E27FC236}">
                <a16:creationId xmlns:a16="http://schemas.microsoft.com/office/drawing/2014/main" xmlns="" id="{B75A51E5-5CEC-4EFC-91D6-A430E8B1C81C}"/>
              </a:ext>
            </a:extLst>
          </p:cNvPr>
          <p:cNvSpPr/>
          <p:nvPr/>
        </p:nvSpPr>
        <p:spPr>
          <a:xfrm rot="5400000">
            <a:off x="3320289" y="-272621"/>
            <a:ext cx="286952" cy="6220352"/>
          </a:xfrm>
          <a:prstGeom prst="rightArrow">
            <a:avLst>
              <a:gd name="adj1" fmla="val 75523"/>
              <a:gd name="adj2" fmla="val 36702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Analyzing the transference of revenue YoY across customer buckets</a:t>
            </a:r>
            <a:endParaRPr lang="en-IN" sz="1200" b="1" dirty="0">
              <a:solidFill>
                <a:schemeClr val="tx1"/>
              </a:solidFill>
            </a:endParaRPr>
          </a:p>
        </p:txBody>
      </p:sp>
      <p:sp>
        <p:nvSpPr>
          <p:cNvPr id="186" name="Rectangle 185">
            <a:extLst>
              <a:ext uri="{FF2B5EF4-FFF2-40B4-BE49-F238E27FC236}">
                <a16:creationId xmlns:a16="http://schemas.microsoft.com/office/drawing/2014/main" xmlns="" id="{9F7F0893-E777-4716-AFC5-E0EDB6F839CD}"/>
              </a:ext>
            </a:extLst>
          </p:cNvPr>
          <p:cNvSpPr/>
          <p:nvPr/>
        </p:nvSpPr>
        <p:spPr>
          <a:xfrm>
            <a:off x="7565043" y="1132404"/>
            <a:ext cx="4293589" cy="507067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7" name="TextBox 2">
            <a:extLst>
              <a:ext uri="{FF2B5EF4-FFF2-40B4-BE49-F238E27FC236}">
                <a16:creationId xmlns:a16="http://schemas.microsoft.com/office/drawing/2014/main" xmlns="" id="{C3F1BDA3-E533-4B2F-B0C1-6D4C39E3FB62}"/>
              </a:ext>
            </a:extLst>
          </p:cNvPr>
          <p:cNvSpPr txBox="1"/>
          <p:nvPr/>
        </p:nvSpPr>
        <p:spPr>
          <a:xfrm>
            <a:off x="8194933" y="1056345"/>
            <a:ext cx="3033808" cy="307777"/>
          </a:xfrm>
          <a:prstGeom prst="rect">
            <a:avLst/>
          </a:prstGeom>
          <a:solidFill>
            <a:srgbClr val="F79646">
              <a:lumMod val="60000"/>
              <a:lumOff val="40000"/>
            </a:srgbClr>
          </a:solidFill>
          <a:ln w="2857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NEXT STEPS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0" name="Rectangle 189">
            <a:extLst>
              <a:ext uri="{FF2B5EF4-FFF2-40B4-BE49-F238E27FC236}">
                <a16:creationId xmlns:a16="http://schemas.microsoft.com/office/drawing/2014/main" xmlns="" id="{AB2C5B86-7594-477E-A431-F406B0AB16B1}"/>
              </a:ext>
            </a:extLst>
          </p:cNvPr>
          <p:cNvSpPr/>
          <p:nvPr/>
        </p:nvSpPr>
        <p:spPr>
          <a:xfrm>
            <a:off x="7917750" y="1573805"/>
            <a:ext cx="3548421" cy="217133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Customers with positive growth across Engagement levels can be targeted with Cross Sell and Up sell marketing strategies in order to maximize revenue</a:t>
            </a:r>
          </a:p>
        </p:txBody>
      </p:sp>
      <p:cxnSp>
        <p:nvCxnSpPr>
          <p:cNvPr id="189" name="Straight Arrow Connector 188">
            <a:extLst>
              <a:ext uri="{FF2B5EF4-FFF2-40B4-BE49-F238E27FC236}">
                <a16:creationId xmlns:a16="http://schemas.microsoft.com/office/drawing/2014/main" xmlns="" id="{AC76F313-5CD7-4B67-A8C2-2F677F9B37A2}"/>
              </a:ext>
            </a:extLst>
          </p:cNvPr>
          <p:cNvCxnSpPr>
            <a:cxnSpLocks/>
          </p:cNvCxnSpPr>
          <p:nvPr/>
        </p:nvCxnSpPr>
        <p:spPr>
          <a:xfrm flipV="1">
            <a:off x="5191078" y="1987827"/>
            <a:ext cx="2768606" cy="1670664"/>
          </a:xfrm>
          <a:prstGeom prst="straightConnector1">
            <a:avLst/>
          </a:prstGeom>
          <a:ln w="22225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1" name="Rectangle 190">
            <a:extLst>
              <a:ext uri="{FF2B5EF4-FFF2-40B4-BE49-F238E27FC236}">
                <a16:creationId xmlns:a16="http://schemas.microsoft.com/office/drawing/2014/main" xmlns="" id="{F9F039DC-DA76-4741-8E2A-5759070A5C6E}"/>
              </a:ext>
            </a:extLst>
          </p:cNvPr>
          <p:cNvSpPr/>
          <p:nvPr/>
        </p:nvSpPr>
        <p:spPr>
          <a:xfrm>
            <a:off x="7917750" y="3926188"/>
            <a:ext cx="3548421" cy="217483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Customers with negative movement across Engagement levels should be targeted with retention strategies</a:t>
            </a:r>
          </a:p>
        </p:txBody>
      </p:sp>
      <p:cxnSp>
        <p:nvCxnSpPr>
          <p:cNvPr id="192" name="Straight Arrow Connector 191">
            <a:extLst>
              <a:ext uri="{FF2B5EF4-FFF2-40B4-BE49-F238E27FC236}">
                <a16:creationId xmlns:a16="http://schemas.microsoft.com/office/drawing/2014/main" xmlns="" id="{450942E2-13B6-4E52-ADDB-DD4B76E3F06D}"/>
              </a:ext>
            </a:extLst>
          </p:cNvPr>
          <p:cNvCxnSpPr>
            <a:cxnSpLocks/>
          </p:cNvCxnSpPr>
          <p:nvPr/>
        </p:nvCxnSpPr>
        <p:spPr>
          <a:xfrm>
            <a:off x="4024992" y="4333050"/>
            <a:ext cx="3892758" cy="1124111"/>
          </a:xfrm>
          <a:prstGeom prst="straightConnector1">
            <a:avLst/>
          </a:prstGeom>
          <a:ln w="22225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5122" name="Picture 2" descr="Image result for cross sell and upsell">
            <a:extLst>
              <a:ext uri="{FF2B5EF4-FFF2-40B4-BE49-F238E27FC236}">
                <a16:creationId xmlns:a16="http://schemas.microsoft.com/office/drawing/2014/main" xmlns="" id="{BE4D0230-3659-4B11-947A-A508430124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3783" y="2499064"/>
            <a:ext cx="2993139" cy="1197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9" name="TextBox 198">
            <a:extLst>
              <a:ext uri="{FF2B5EF4-FFF2-40B4-BE49-F238E27FC236}">
                <a16:creationId xmlns:a16="http://schemas.microsoft.com/office/drawing/2014/main" xmlns="" id="{4C1FADCB-826C-4681-9B6A-E0937F3E535F}"/>
              </a:ext>
            </a:extLst>
          </p:cNvPr>
          <p:cNvSpPr txBox="1"/>
          <p:nvPr/>
        </p:nvSpPr>
        <p:spPr>
          <a:xfrm>
            <a:off x="7959605" y="4749167"/>
            <a:ext cx="10761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rgbClr val="0E3570"/>
                </a:solidFill>
              </a:rPr>
              <a:t>Right Channel</a:t>
            </a:r>
            <a:endParaRPr lang="en-IN" sz="1200" b="1" dirty="0">
              <a:solidFill>
                <a:srgbClr val="0E3570"/>
              </a:solidFill>
            </a:endParaRPr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xmlns="" id="{97D866D6-36E6-4C75-8C2F-BD53C984C485}"/>
              </a:ext>
            </a:extLst>
          </p:cNvPr>
          <p:cNvSpPr txBox="1"/>
          <p:nvPr/>
        </p:nvSpPr>
        <p:spPr>
          <a:xfrm>
            <a:off x="9833269" y="4749167"/>
            <a:ext cx="10748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rgbClr val="0E3570"/>
                </a:solidFill>
              </a:rPr>
              <a:t>Right Content</a:t>
            </a:r>
            <a:endParaRPr lang="en-IN" sz="1200" b="1" dirty="0">
              <a:solidFill>
                <a:srgbClr val="0E3570"/>
              </a:solidFill>
            </a:endParaRP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xmlns="" id="{4E8419B0-A0A8-4C0E-BA70-8BF0EED2929B}"/>
              </a:ext>
            </a:extLst>
          </p:cNvPr>
          <p:cNvSpPr txBox="1"/>
          <p:nvPr/>
        </p:nvSpPr>
        <p:spPr>
          <a:xfrm>
            <a:off x="7959605" y="5287396"/>
            <a:ext cx="84029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>
                <a:solidFill>
                  <a:srgbClr val="0E3570"/>
                </a:solidFill>
              </a:rPr>
              <a:t>Right Product</a:t>
            </a:r>
            <a:endParaRPr lang="en-IN" sz="900" b="1" dirty="0">
              <a:solidFill>
                <a:srgbClr val="0E3570"/>
              </a:solidFill>
            </a:endParaRPr>
          </a:p>
        </p:txBody>
      </p:sp>
      <p:sp>
        <p:nvSpPr>
          <p:cNvPr id="202" name="TextBox 201">
            <a:extLst>
              <a:ext uri="{FF2B5EF4-FFF2-40B4-BE49-F238E27FC236}">
                <a16:creationId xmlns:a16="http://schemas.microsoft.com/office/drawing/2014/main" xmlns="" id="{41B77387-C1FE-4AD8-B200-5CE78C98A0AD}"/>
              </a:ext>
            </a:extLst>
          </p:cNvPr>
          <p:cNvSpPr txBox="1"/>
          <p:nvPr/>
        </p:nvSpPr>
        <p:spPr>
          <a:xfrm>
            <a:off x="9833269" y="5287396"/>
            <a:ext cx="12419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rgbClr val="0E3570"/>
                </a:solidFill>
              </a:rPr>
              <a:t>Right Promotion</a:t>
            </a:r>
            <a:endParaRPr lang="en-IN" sz="1200" b="1" dirty="0">
              <a:solidFill>
                <a:srgbClr val="0E357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6A8D5A67-2742-4129-9628-08C4050E218E}"/>
              </a:ext>
            </a:extLst>
          </p:cNvPr>
          <p:cNvSpPr txBox="1"/>
          <p:nvPr/>
        </p:nvSpPr>
        <p:spPr>
          <a:xfrm>
            <a:off x="7959605" y="4979727"/>
            <a:ext cx="169401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DTC Calls</a:t>
            </a:r>
          </a:p>
        </p:txBody>
      </p:sp>
      <p:sp>
        <p:nvSpPr>
          <p:cNvPr id="208" name="TextBox 207">
            <a:extLst>
              <a:ext uri="{FF2B5EF4-FFF2-40B4-BE49-F238E27FC236}">
                <a16:creationId xmlns:a16="http://schemas.microsoft.com/office/drawing/2014/main" xmlns="" id="{2B34F6F4-CF5E-4E0A-836A-B8520615D84F}"/>
              </a:ext>
            </a:extLst>
          </p:cNvPr>
          <p:cNvSpPr txBox="1"/>
          <p:nvPr/>
        </p:nvSpPr>
        <p:spPr>
          <a:xfrm>
            <a:off x="9833269" y="5503190"/>
            <a:ext cx="169401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BOGO Offers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Price discounting</a:t>
            </a:r>
          </a:p>
        </p:txBody>
      </p:sp>
      <p:sp>
        <p:nvSpPr>
          <p:cNvPr id="209" name="TextBox 208">
            <a:extLst>
              <a:ext uri="{FF2B5EF4-FFF2-40B4-BE49-F238E27FC236}">
                <a16:creationId xmlns:a16="http://schemas.microsoft.com/office/drawing/2014/main" xmlns="" id="{FC3C6901-9703-46AC-A705-B77E76ECB10C}"/>
              </a:ext>
            </a:extLst>
          </p:cNvPr>
          <p:cNvSpPr txBox="1"/>
          <p:nvPr/>
        </p:nvSpPr>
        <p:spPr>
          <a:xfrm>
            <a:off x="9833269" y="4979727"/>
            <a:ext cx="169401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Personalized messaging</a:t>
            </a: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xmlns="" id="{73ADC1BE-06CC-4A5E-B78A-6E8687DCA342}"/>
              </a:ext>
            </a:extLst>
          </p:cNvPr>
          <p:cNvSpPr txBox="1"/>
          <p:nvPr/>
        </p:nvSpPr>
        <p:spPr>
          <a:xfrm>
            <a:off x="7959605" y="5503190"/>
            <a:ext cx="169401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Historic purchases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High trending products</a:t>
            </a: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xmlns="" id="{842E30BC-A4B1-4D8F-B126-7C74FF86049D}"/>
              </a:ext>
            </a:extLst>
          </p:cNvPr>
          <p:cNvSpPr/>
          <p:nvPr/>
        </p:nvSpPr>
        <p:spPr>
          <a:xfrm>
            <a:off x="7793906" y="29897"/>
            <a:ext cx="4205302" cy="193791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VALUE SEGMENT TRANSITIONS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xmlns="" id="{677D696D-43C4-428C-8F26-C56963178653}"/>
              </a:ext>
            </a:extLst>
          </p:cNvPr>
          <p:cNvSpPr txBox="1"/>
          <p:nvPr/>
        </p:nvSpPr>
        <p:spPr>
          <a:xfrm>
            <a:off x="5628092" y="3752308"/>
            <a:ext cx="13733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Decline in revenue</a:t>
            </a:r>
            <a:endParaRPr lang="en-IN" sz="1200" b="1" dirty="0"/>
          </a:p>
        </p:txBody>
      </p:sp>
      <p:sp>
        <p:nvSpPr>
          <p:cNvPr id="126" name="Rectangle: Rounded Corners 125">
            <a:extLst>
              <a:ext uri="{FF2B5EF4-FFF2-40B4-BE49-F238E27FC236}">
                <a16:creationId xmlns:a16="http://schemas.microsoft.com/office/drawing/2014/main" xmlns="" id="{EC4FA484-74A5-498F-9E1C-B8938CEF98D4}"/>
              </a:ext>
            </a:extLst>
          </p:cNvPr>
          <p:cNvSpPr/>
          <p:nvPr/>
        </p:nvSpPr>
        <p:spPr>
          <a:xfrm>
            <a:off x="627183" y="5613734"/>
            <a:ext cx="606523" cy="248207"/>
          </a:xfrm>
          <a:prstGeom prst="roundRect">
            <a:avLst/>
          </a:prstGeom>
          <a:solidFill>
            <a:srgbClr val="0097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1%</a:t>
            </a:r>
            <a:endParaRPr lang="en-IN" sz="1100" dirty="0"/>
          </a:p>
        </p:txBody>
      </p:sp>
      <p:sp>
        <p:nvSpPr>
          <p:cNvPr id="127" name="Rectangle: Rounded Corners 126">
            <a:extLst>
              <a:ext uri="{FF2B5EF4-FFF2-40B4-BE49-F238E27FC236}">
                <a16:creationId xmlns:a16="http://schemas.microsoft.com/office/drawing/2014/main" xmlns="" id="{CC51EF96-A57D-404E-AF5C-D877E51BF168}"/>
              </a:ext>
            </a:extLst>
          </p:cNvPr>
          <p:cNvSpPr/>
          <p:nvPr/>
        </p:nvSpPr>
        <p:spPr>
          <a:xfrm>
            <a:off x="1805985" y="5613734"/>
            <a:ext cx="606523" cy="248207"/>
          </a:xfrm>
          <a:prstGeom prst="roundRect">
            <a:avLst/>
          </a:prstGeom>
          <a:solidFill>
            <a:srgbClr val="0097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2%</a:t>
            </a:r>
            <a:endParaRPr lang="en-IN" sz="1100" dirty="0"/>
          </a:p>
        </p:txBody>
      </p:sp>
      <p:sp>
        <p:nvSpPr>
          <p:cNvPr id="128" name="Rectangle: Rounded Corners 127">
            <a:extLst>
              <a:ext uri="{FF2B5EF4-FFF2-40B4-BE49-F238E27FC236}">
                <a16:creationId xmlns:a16="http://schemas.microsoft.com/office/drawing/2014/main" xmlns="" id="{028A838A-5656-4D37-A0C5-7B9CC90DA10A}"/>
              </a:ext>
            </a:extLst>
          </p:cNvPr>
          <p:cNvSpPr/>
          <p:nvPr/>
        </p:nvSpPr>
        <p:spPr>
          <a:xfrm>
            <a:off x="2984787" y="5613734"/>
            <a:ext cx="606523" cy="248207"/>
          </a:xfrm>
          <a:prstGeom prst="roundRect">
            <a:avLst/>
          </a:prstGeom>
          <a:solidFill>
            <a:srgbClr val="0097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1%</a:t>
            </a:r>
            <a:endParaRPr lang="en-IN" sz="1100" dirty="0"/>
          </a:p>
        </p:txBody>
      </p:sp>
      <p:sp>
        <p:nvSpPr>
          <p:cNvPr id="129" name="Rectangle: Rounded Corners 128">
            <a:extLst>
              <a:ext uri="{FF2B5EF4-FFF2-40B4-BE49-F238E27FC236}">
                <a16:creationId xmlns:a16="http://schemas.microsoft.com/office/drawing/2014/main" xmlns="" id="{7FD347DB-2A95-4367-9B04-01DF8419F78F}"/>
              </a:ext>
            </a:extLst>
          </p:cNvPr>
          <p:cNvSpPr/>
          <p:nvPr/>
        </p:nvSpPr>
        <p:spPr>
          <a:xfrm>
            <a:off x="5342391" y="5613734"/>
            <a:ext cx="606523" cy="248207"/>
          </a:xfrm>
          <a:prstGeom prst="roundRect">
            <a:avLst/>
          </a:prstGeom>
          <a:solidFill>
            <a:srgbClr val="F062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-3%</a:t>
            </a:r>
            <a:endParaRPr lang="en-IN" sz="1100" dirty="0"/>
          </a:p>
        </p:txBody>
      </p:sp>
      <p:sp>
        <p:nvSpPr>
          <p:cNvPr id="130" name="Rectangle: Rounded Corners 129">
            <a:extLst>
              <a:ext uri="{FF2B5EF4-FFF2-40B4-BE49-F238E27FC236}">
                <a16:creationId xmlns:a16="http://schemas.microsoft.com/office/drawing/2014/main" xmlns="" id="{FA717676-747A-409A-9290-D21FD8F78CEA}"/>
              </a:ext>
            </a:extLst>
          </p:cNvPr>
          <p:cNvSpPr/>
          <p:nvPr/>
        </p:nvSpPr>
        <p:spPr>
          <a:xfrm>
            <a:off x="6508276" y="5613734"/>
            <a:ext cx="606523" cy="248207"/>
          </a:xfrm>
          <a:prstGeom prst="roundRect">
            <a:avLst/>
          </a:prstGeom>
          <a:solidFill>
            <a:srgbClr val="F062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-2%</a:t>
            </a:r>
            <a:endParaRPr lang="en-IN" sz="1100" dirty="0"/>
          </a:p>
        </p:txBody>
      </p:sp>
      <p:cxnSp>
        <p:nvCxnSpPr>
          <p:cNvPr id="131" name="Connector: Elbow 130">
            <a:extLst>
              <a:ext uri="{FF2B5EF4-FFF2-40B4-BE49-F238E27FC236}">
                <a16:creationId xmlns:a16="http://schemas.microsoft.com/office/drawing/2014/main" xmlns="" id="{6ED361FB-7552-4420-BE91-2C208A889405}"/>
              </a:ext>
            </a:extLst>
          </p:cNvPr>
          <p:cNvCxnSpPr>
            <a:cxnSpLocks/>
            <a:stCxn id="150" idx="2"/>
            <a:endCxn id="126" idx="0"/>
          </p:cNvCxnSpPr>
          <p:nvPr/>
        </p:nvCxnSpPr>
        <p:spPr>
          <a:xfrm rot="5400000">
            <a:off x="2179300" y="3956775"/>
            <a:ext cx="408104" cy="290581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2" name="Connector: Elbow 131">
            <a:extLst>
              <a:ext uri="{FF2B5EF4-FFF2-40B4-BE49-F238E27FC236}">
                <a16:creationId xmlns:a16="http://schemas.microsoft.com/office/drawing/2014/main" xmlns="" id="{6E6B5A7C-08F3-4144-80BE-B312A4FD84E9}"/>
              </a:ext>
            </a:extLst>
          </p:cNvPr>
          <p:cNvCxnSpPr>
            <a:cxnSpLocks/>
            <a:stCxn id="150" idx="2"/>
            <a:endCxn id="127" idx="0"/>
          </p:cNvCxnSpPr>
          <p:nvPr/>
        </p:nvCxnSpPr>
        <p:spPr>
          <a:xfrm rot="5400000">
            <a:off x="2768701" y="4546176"/>
            <a:ext cx="408104" cy="172701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3" name="Connector: Elbow 132">
            <a:extLst>
              <a:ext uri="{FF2B5EF4-FFF2-40B4-BE49-F238E27FC236}">
                <a16:creationId xmlns:a16="http://schemas.microsoft.com/office/drawing/2014/main" xmlns="" id="{2E0FBC46-1AC6-4F37-A06A-65C93643954E}"/>
              </a:ext>
            </a:extLst>
          </p:cNvPr>
          <p:cNvCxnSpPr>
            <a:cxnSpLocks/>
            <a:stCxn id="150" idx="2"/>
            <a:endCxn id="128" idx="0"/>
          </p:cNvCxnSpPr>
          <p:nvPr/>
        </p:nvCxnSpPr>
        <p:spPr>
          <a:xfrm rot="5400000">
            <a:off x="3358102" y="5135577"/>
            <a:ext cx="408104" cy="54821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" name="Connector: Elbow 133">
            <a:extLst>
              <a:ext uri="{FF2B5EF4-FFF2-40B4-BE49-F238E27FC236}">
                <a16:creationId xmlns:a16="http://schemas.microsoft.com/office/drawing/2014/main" xmlns="" id="{D4881F5F-A929-4CEE-868E-25B0997E8006}"/>
              </a:ext>
            </a:extLst>
          </p:cNvPr>
          <p:cNvCxnSpPr>
            <a:cxnSpLocks/>
            <a:stCxn id="150" idx="2"/>
            <a:endCxn id="146" idx="0"/>
          </p:cNvCxnSpPr>
          <p:nvPr/>
        </p:nvCxnSpPr>
        <p:spPr>
          <a:xfrm rot="16200000" flipH="1">
            <a:off x="3947503" y="5094386"/>
            <a:ext cx="408104" cy="63059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" name="Connector: Elbow 134">
            <a:extLst>
              <a:ext uri="{FF2B5EF4-FFF2-40B4-BE49-F238E27FC236}">
                <a16:creationId xmlns:a16="http://schemas.microsoft.com/office/drawing/2014/main" xmlns="" id="{3D2D1089-181F-4A75-B9F8-0DF2979A7429}"/>
              </a:ext>
            </a:extLst>
          </p:cNvPr>
          <p:cNvCxnSpPr>
            <a:cxnSpLocks/>
            <a:stCxn id="150" idx="2"/>
            <a:endCxn id="129" idx="0"/>
          </p:cNvCxnSpPr>
          <p:nvPr/>
        </p:nvCxnSpPr>
        <p:spPr>
          <a:xfrm rot="16200000" flipH="1">
            <a:off x="4536904" y="4504985"/>
            <a:ext cx="408104" cy="180939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6" name="Connector: Elbow 135">
            <a:extLst>
              <a:ext uri="{FF2B5EF4-FFF2-40B4-BE49-F238E27FC236}">
                <a16:creationId xmlns:a16="http://schemas.microsoft.com/office/drawing/2014/main" xmlns="" id="{DD0D876B-F630-4C0A-98DC-D382E8514852}"/>
              </a:ext>
            </a:extLst>
          </p:cNvPr>
          <p:cNvCxnSpPr>
            <a:cxnSpLocks/>
            <a:stCxn id="150" idx="2"/>
            <a:endCxn id="130" idx="0"/>
          </p:cNvCxnSpPr>
          <p:nvPr/>
        </p:nvCxnSpPr>
        <p:spPr>
          <a:xfrm rot="16200000" flipH="1">
            <a:off x="5119846" y="3922042"/>
            <a:ext cx="408104" cy="297527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37" name="Arrow: Up 136">
            <a:extLst>
              <a:ext uri="{FF2B5EF4-FFF2-40B4-BE49-F238E27FC236}">
                <a16:creationId xmlns:a16="http://schemas.microsoft.com/office/drawing/2014/main" xmlns="" id="{850B6383-333F-43EF-83ED-3A8F7A2DB385}"/>
              </a:ext>
            </a:extLst>
          </p:cNvPr>
          <p:cNvSpPr/>
          <p:nvPr/>
        </p:nvSpPr>
        <p:spPr>
          <a:xfrm>
            <a:off x="1247749" y="5560523"/>
            <a:ext cx="144000" cy="216000"/>
          </a:xfrm>
          <a:prstGeom prst="upArrow">
            <a:avLst/>
          </a:prstGeom>
          <a:solidFill>
            <a:srgbClr val="0097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100" dirty="0"/>
          </a:p>
        </p:txBody>
      </p:sp>
      <p:sp>
        <p:nvSpPr>
          <p:cNvPr id="138" name="Arrow: Up 137">
            <a:extLst>
              <a:ext uri="{FF2B5EF4-FFF2-40B4-BE49-F238E27FC236}">
                <a16:creationId xmlns:a16="http://schemas.microsoft.com/office/drawing/2014/main" xmlns="" id="{8AA9B9D4-C989-4C1E-866E-41F46EACB9C3}"/>
              </a:ext>
            </a:extLst>
          </p:cNvPr>
          <p:cNvSpPr/>
          <p:nvPr/>
        </p:nvSpPr>
        <p:spPr>
          <a:xfrm>
            <a:off x="2423666" y="5558526"/>
            <a:ext cx="144000" cy="216000"/>
          </a:xfrm>
          <a:prstGeom prst="upArrow">
            <a:avLst/>
          </a:prstGeom>
          <a:solidFill>
            <a:srgbClr val="0097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100" dirty="0"/>
          </a:p>
        </p:txBody>
      </p:sp>
      <p:sp>
        <p:nvSpPr>
          <p:cNvPr id="139" name="Arrow: Up 138">
            <a:extLst>
              <a:ext uri="{FF2B5EF4-FFF2-40B4-BE49-F238E27FC236}">
                <a16:creationId xmlns:a16="http://schemas.microsoft.com/office/drawing/2014/main" xmlns="" id="{246E1260-5A1A-49CA-8B0D-18A70F49D4D6}"/>
              </a:ext>
            </a:extLst>
          </p:cNvPr>
          <p:cNvSpPr/>
          <p:nvPr/>
        </p:nvSpPr>
        <p:spPr>
          <a:xfrm>
            <a:off x="3599583" y="5558525"/>
            <a:ext cx="144000" cy="216000"/>
          </a:xfrm>
          <a:prstGeom prst="upArrow">
            <a:avLst/>
          </a:prstGeom>
          <a:solidFill>
            <a:srgbClr val="0097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100" dirty="0"/>
          </a:p>
        </p:txBody>
      </p:sp>
      <p:sp>
        <p:nvSpPr>
          <p:cNvPr id="140" name="Arrow: Up 139">
            <a:extLst>
              <a:ext uri="{FF2B5EF4-FFF2-40B4-BE49-F238E27FC236}">
                <a16:creationId xmlns:a16="http://schemas.microsoft.com/office/drawing/2014/main" xmlns="" id="{DCDBCEA3-E3FE-489F-A95C-A67A5070025B}"/>
              </a:ext>
            </a:extLst>
          </p:cNvPr>
          <p:cNvSpPr/>
          <p:nvPr/>
        </p:nvSpPr>
        <p:spPr>
          <a:xfrm flipV="1">
            <a:off x="4775500" y="5559319"/>
            <a:ext cx="144000" cy="216000"/>
          </a:xfrm>
          <a:prstGeom prst="upArrow">
            <a:avLst/>
          </a:prstGeom>
          <a:solidFill>
            <a:srgbClr val="F062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100" dirty="0"/>
          </a:p>
        </p:txBody>
      </p:sp>
      <p:sp>
        <p:nvSpPr>
          <p:cNvPr id="141" name="Arrow: Up 140">
            <a:extLst>
              <a:ext uri="{FF2B5EF4-FFF2-40B4-BE49-F238E27FC236}">
                <a16:creationId xmlns:a16="http://schemas.microsoft.com/office/drawing/2014/main" xmlns="" id="{BC934813-C585-4B3E-B324-DAEBBC60AD44}"/>
              </a:ext>
            </a:extLst>
          </p:cNvPr>
          <p:cNvSpPr/>
          <p:nvPr/>
        </p:nvSpPr>
        <p:spPr>
          <a:xfrm flipV="1">
            <a:off x="5951417" y="5557322"/>
            <a:ext cx="144000" cy="216000"/>
          </a:xfrm>
          <a:prstGeom prst="upArrow">
            <a:avLst/>
          </a:prstGeom>
          <a:solidFill>
            <a:srgbClr val="F047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100" dirty="0"/>
          </a:p>
        </p:txBody>
      </p:sp>
      <p:sp>
        <p:nvSpPr>
          <p:cNvPr id="142" name="Arrow: Up 141">
            <a:extLst>
              <a:ext uri="{FF2B5EF4-FFF2-40B4-BE49-F238E27FC236}">
                <a16:creationId xmlns:a16="http://schemas.microsoft.com/office/drawing/2014/main" xmlns="" id="{27A8252D-58EC-4DFD-95B8-179EFE4A4222}"/>
              </a:ext>
            </a:extLst>
          </p:cNvPr>
          <p:cNvSpPr/>
          <p:nvPr/>
        </p:nvSpPr>
        <p:spPr>
          <a:xfrm flipV="1">
            <a:off x="7127333" y="5557321"/>
            <a:ext cx="144000" cy="216000"/>
          </a:xfrm>
          <a:prstGeom prst="upArrow">
            <a:avLst/>
          </a:prstGeom>
          <a:solidFill>
            <a:srgbClr val="F047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100" dirty="0"/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xmlns="" id="{F240CFB7-B631-45FF-B30E-581F34C43EBE}"/>
              </a:ext>
            </a:extLst>
          </p:cNvPr>
          <p:cNvSpPr txBox="1"/>
          <p:nvPr/>
        </p:nvSpPr>
        <p:spPr>
          <a:xfrm>
            <a:off x="411925" y="5855899"/>
            <a:ext cx="1005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b="1" dirty="0"/>
              <a:t>Natural Market Growth</a:t>
            </a:r>
            <a:endParaRPr lang="en-IN" sz="900" b="1" dirty="0"/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xmlns="" id="{F4CF4C47-B694-46F3-A2A2-4B08D4D514B2}"/>
              </a:ext>
            </a:extLst>
          </p:cNvPr>
          <p:cNvSpPr txBox="1"/>
          <p:nvPr/>
        </p:nvSpPr>
        <p:spPr>
          <a:xfrm>
            <a:off x="1591263" y="5855899"/>
            <a:ext cx="100584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b="1" dirty="0"/>
              <a:t>New Product Launch</a:t>
            </a:r>
            <a:endParaRPr lang="en-IN" sz="900" b="1" dirty="0"/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xmlns="" id="{2A626A20-6293-4E78-847A-719455508810}"/>
              </a:ext>
            </a:extLst>
          </p:cNvPr>
          <p:cNvSpPr txBox="1"/>
          <p:nvPr/>
        </p:nvSpPr>
        <p:spPr>
          <a:xfrm>
            <a:off x="2770601" y="5855899"/>
            <a:ext cx="100584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b="1" dirty="0"/>
              <a:t>Impact of Marketing</a:t>
            </a:r>
            <a:endParaRPr lang="en-IN" sz="900" b="1" dirty="0"/>
          </a:p>
        </p:txBody>
      </p:sp>
      <p:sp>
        <p:nvSpPr>
          <p:cNvPr id="146" name="Rectangle: Rounded Corners 145">
            <a:extLst>
              <a:ext uri="{FF2B5EF4-FFF2-40B4-BE49-F238E27FC236}">
                <a16:creationId xmlns:a16="http://schemas.microsoft.com/office/drawing/2014/main" xmlns="" id="{72928198-8177-4881-B827-5911A2C1670E}"/>
              </a:ext>
            </a:extLst>
          </p:cNvPr>
          <p:cNvSpPr/>
          <p:nvPr/>
        </p:nvSpPr>
        <p:spPr>
          <a:xfrm>
            <a:off x="4163589" y="5613734"/>
            <a:ext cx="606523" cy="248207"/>
          </a:xfrm>
          <a:prstGeom prst="roundRect">
            <a:avLst/>
          </a:prstGeom>
          <a:solidFill>
            <a:srgbClr val="F062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-3%</a:t>
            </a:r>
            <a:endParaRPr lang="en-IN" sz="1100" dirty="0"/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xmlns="" id="{25F88149-C8B8-4792-B272-06D5693C9A40}"/>
              </a:ext>
            </a:extLst>
          </p:cNvPr>
          <p:cNvSpPr txBox="1"/>
          <p:nvPr/>
        </p:nvSpPr>
        <p:spPr>
          <a:xfrm>
            <a:off x="3949939" y="5855899"/>
            <a:ext cx="100584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b="1" dirty="0"/>
              <a:t>Pricing</a:t>
            </a:r>
            <a:endParaRPr lang="en-IN" sz="900" b="1" dirty="0"/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xmlns="" id="{AAED81C4-F27D-42BF-9ED1-A7751D1F8340}"/>
              </a:ext>
            </a:extLst>
          </p:cNvPr>
          <p:cNvSpPr txBox="1"/>
          <p:nvPr/>
        </p:nvSpPr>
        <p:spPr>
          <a:xfrm>
            <a:off x="5129277" y="5855899"/>
            <a:ext cx="1005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b="1" dirty="0"/>
              <a:t>Fulfilment or delivery Issues</a:t>
            </a:r>
            <a:endParaRPr lang="en-IN" sz="900" b="1" dirty="0"/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xmlns="" id="{22E22ACB-241D-46D5-94E3-1EF3C18EC0BA}"/>
              </a:ext>
            </a:extLst>
          </p:cNvPr>
          <p:cNvSpPr txBox="1"/>
          <p:nvPr/>
        </p:nvSpPr>
        <p:spPr>
          <a:xfrm>
            <a:off x="6308617" y="5855899"/>
            <a:ext cx="1005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b="1" dirty="0"/>
              <a:t>Impact of Competition</a:t>
            </a:r>
            <a:endParaRPr lang="en-IN" sz="900" b="1" dirty="0"/>
          </a:p>
        </p:txBody>
      </p:sp>
      <p:sp>
        <p:nvSpPr>
          <p:cNvPr id="150" name="Rectangle: Rounded Corners 149">
            <a:extLst>
              <a:ext uri="{FF2B5EF4-FFF2-40B4-BE49-F238E27FC236}">
                <a16:creationId xmlns:a16="http://schemas.microsoft.com/office/drawing/2014/main" xmlns="" id="{69E7C38E-D29A-46F8-8DBB-E2BA6647D76A}"/>
              </a:ext>
            </a:extLst>
          </p:cNvPr>
          <p:cNvSpPr/>
          <p:nvPr/>
        </p:nvSpPr>
        <p:spPr>
          <a:xfrm>
            <a:off x="3532997" y="5019148"/>
            <a:ext cx="606523" cy="186482"/>
          </a:xfrm>
          <a:prstGeom prst="roundRect">
            <a:avLst/>
          </a:prstGeom>
          <a:solidFill>
            <a:srgbClr val="F062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-4%</a:t>
            </a:r>
            <a:endParaRPr lang="en-IN" sz="1400" dirty="0"/>
          </a:p>
        </p:txBody>
      </p:sp>
      <p:sp>
        <p:nvSpPr>
          <p:cNvPr id="156" name="Rectangle: Rounded Corners 155">
            <a:extLst>
              <a:ext uri="{FF2B5EF4-FFF2-40B4-BE49-F238E27FC236}">
                <a16:creationId xmlns:a16="http://schemas.microsoft.com/office/drawing/2014/main" xmlns="" id="{353B0D7B-E6BE-49E8-A059-53563C5CE2C3}"/>
              </a:ext>
            </a:extLst>
          </p:cNvPr>
          <p:cNvSpPr/>
          <p:nvPr/>
        </p:nvSpPr>
        <p:spPr>
          <a:xfrm>
            <a:off x="302165" y="4459504"/>
            <a:ext cx="283063" cy="26024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2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3788766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0B55C20FB19B148A1CBDEE9C79C2CE0" ma:contentTypeVersion="7" ma:contentTypeDescription="Create a new document." ma:contentTypeScope="" ma:versionID="07842b3c3a7aac8b5705c97b4d09915a">
  <xsd:schema xmlns:xsd="http://www.w3.org/2001/XMLSchema" xmlns:xs="http://www.w3.org/2001/XMLSchema" xmlns:p="http://schemas.microsoft.com/office/2006/metadata/properties" xmlns:ns3="391cccbb-31f7-4da0-9ff5-f4042444119a" targetNamespace="http://schemas.microsoft.com/office/2006/metadata/properties" ma:root="true" ma:fieldsID="b2ba5fa376e23920941ba02769741993" ns3:_="">
    <xsd:import namespace="391cccbb-31f7-4da0-9ff5-f4042444119a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91cccbb-31f7-4da0-9ff5-f4042444119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CC75A98-CB0B-40D5-8471-7103D8DE2BC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C3967E7-1406-48A8-B060-07BD3206CBB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91cccbb-31f7-4da0-9ff5-f4042444119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8FFFE25-181B-4FC8-A28D-FAB6F7484212}">
  <ds:schemaRefs>
    <ds:schemaRef ds:uri="http://schemas.microsoft.com/office/2006/documentManagement/types"/>
    <ds:schemaRef ds:uri="http://purl.org/dc/terms/"/>
    <ds:schemaRef ds:uri="http://purl.org/dc/elements/1.1/"/>
    <ds:schemaRef ds:uri="http://www.w3.org/XML/1998/namespace"/>
    <ds:schemaRef ds:uri="http://purl.org/dc/dcmitype/"/>
    <ds:schemaRef ds:uri="http://schemas.openxmlformats.org/package/2006/metadata/core-properties"/>
    <ds:schemaRef ds:uri="http://schemas.microsoft.com/office/infopath/2007/PartnerControls"/>
    <ds:schemaRef ds:uri="391cccbb-31f7-4da0-9ff5-f4042444119a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12139</TotalTime>
  <Words>2035</Words>
  <Application>Microsoft Office PowerPoint</Application>
  <PresentationFormat>Widescreen</PresentationFormat>
  <Paragraphs>451</Paragraphs>
  <Slides>19</Slides>
  <Notes>0</Notes>
  <HiddenSlides>2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31" baseType="lpstr">
      <vt:lpstr>Dela Gothic One</vt:lpstr>
      <vt:lpstr>-apple-system</vt:lpstr>
      <vt:lpstr>Arial</vt:lpstr>
      <vt:lpstr>Barlow</vt:lpstr>
      <vt:lpstr>Calibri</vt:lpstr>
      <vt:lpstr>Calibri Light</vt:lpstr>
      <vt:lpstr>Helvetica</vt:lpstr>
      <vt:lpstr>Open Sans</vt:lpstr>
      <vt:lpstr>Roboto</vt:lpstr>
      <vt:lpstr>Verdana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user1</dc:creator>
  <cp:lastModifiedBy>Microsoft account</cp:lastModifiedBy>
  <cp:revision>263</cp:revision>
  <dcterms:created xsi:type="dcterms:W3CDTF">2019-10-29T17:10:45Z</dcterms:created>
  <dcterms:modified xsi:type="dcterms:W3CDTF">2024-11-29T04:55:14Z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0x010100C0B55C20FB19B148A1CBDEE9C79C2CE0</vt:lpwstr>
  </property>
</Properties>
</file>